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50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0"/>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1046" r:id="rId86"/>
    <p:sldId id="1047" r:id="rId87"/>
    <p:sldId id="1048" r:id="rId88"/>
    <p:sldId id="1049" r:id="rId89"/>
    <p:sldId id="1050" r:id="rId90"/>
    <p:sldId id="1051" r:id="rId91"/>
    <p:sldId id="1052" r:id="rId92"/>
    <p:sldId id="1053" r:id="rId93"/>
    <p:sldId id="1054" r:id="rId94"/>
    <p:sldId id="1055" r:id="rId95"/>
    <p:sldId id="1056" r:id="rId96"/>
    <p:sldId id="1057" r:id="rId97"/>
    <p:sldId id="1058" r:id="rId98"/>
    <p:sldId id="595" r:id="rId99"/>
    <p:sldId id="539" r:id="rId100"/>
    <p:sldId id="580" r:id="rId101"/>
    <p:sldId id="620" r:id="rId102"/>
    <p:sldId id="1041" r:id="rId103"/>
    <p:sldId id="1040" r:id="rId104"/>
    <p:sldId id="621" r:id="rId105"/>
    <p:sldId id="796" r:id="rId106"/>
    <p:sldId id="931" r:id="rId107"/>
    <p:sldId id="985" r:id="rId108"/>
    <p:sldId id="849" r:id="rId109"/>
    <p:sldId id="800" r:id="rId110"/>
    <p:sldId id="615" r:id="rId111"/>
    <p:sldId id="506" r:id="rId112"/>
    <p:sldId id="803" r:id="rId113"/>
    <p:sldId id="804" r:id="rId114"/>
    <p:sldId id="791" r:id="rId115"/>
    <p:sldId id="793" r:id="rId116"/>
    <p:sldId id="794" r:id="rId117"/>
    <p:sldId id="795" r:id="rId118"/>
    <p:sldId id="616" r:id="rId119"/>
    <p:sldId id="505" r:id="rId120"/>
    <p:sldId id="1017" r:id="rId121"/>
    <p:sldId id="1009" r:id="rId122"/>
    <p:sldId id="1010" r:id="rId123"/>
    <p:sldId id="513" r:id="rId124"/>
    <p:sldId id="618" r:id="rId125"/>
    <p:sldId id="619" r:id="rId126"/>
    <p:sldId id="617" r:id="rId127"/>
    <p:sldId id="502" r:id="rId128"/>
    <p:sldId id="503" r:id="rId129"/>
    <p:sldId id="699" r:id="rId130"/>
    <p:sldId id="504" r:id="rId131"/>
    <p:sldId id="700" r:id="rId132"/>
    <p:sldId id="679" r:id="rId133"/>
    <p:sldId id="940" r:id="rId134"/>
    <p:sldId id="942" r:id="rId135"/>
    <p:sldId id="941" r:id="rId136"/>
    <p:sldId id="677" r:id="rId137"/>
    <p:sldId id="678" r:id="rId138"/>
    <p:sldId id="680" r:id="rId139"/>
    <p:sldId id="507" r:id="rId140"/>
    <p:sldId id="591" r:id="rId141"/>
    <p:sldId id="509" r:id="rId142"/>
    <p:sldId id="510" r:id="rId143"/>
    <p:sldId id="511" r:id="rId144"/>
    <p:sldId id="512" r:id="rId145"/>
    <p:sldId id="527" r:id="rId146"/>
    <p:sldId id="529" r:id="rId147"/>
    <p:sldId id="701" r:id="rId148"/>
    <p:sldId id="853" r:id="rId149"/>
    <p:sldId id="530" r:id="rId150"/>
    <p:sldId id="899" r:id="rId151"/>
    <p:sldId id="702" r:id="rId152"/>
    <p:sldId id="531" r:id="rId153"/>
    <p:sldId id="947" r:id="rId154"/>
    <p:sldId id="948" r:id="rId155"/>
    <p:sldId id="949" r:id="rId156"/>
    <p:sldId id="950" r:id="rId157"/>
    <p:sldId id="644" r:id="rId158"/>
    <p:sldId id="854" r:id="rId159"/>
    <p:sldId id="645" r:id="rId160"/>
    <p:sldId id="855" r:id="rId161"/>
    <p:sldId id="816" r:id="rId162"/>
    <p:sldId id="817" r:id="rId163"/>
    <p:sldId id="545" r:id="rId164"/>
    <p:sldId id="533" r:id="rId165"/>
    <p:sldId id="534" r:id="rId166"/>
    <p:sldId id="542" r:id="rId167"/>
    <p:sldId id="543" r:id="rId168"/>
    <p:sldId id="544" r:id="rId169"/>
    <p:sldId id="546" r:id="rId170"/>
    <p:sldId id="522" r:id="rId171"/>
    <p:sldId id="523" r:id="rId172"/>
    <p:sldId id="809" r:id="rId173"/>
    <p:sldId id="526" r:id="rId174"/>
    <p:sldId id="524" r:id="rId175"/>
    <p:sldId id="525" r:id="rId176"/>
    <p:sldId id="548" r:id="rId177"/>
    <p:sldId id="646" r:id="rId178"/>
    <p:sldId id="647" r:id="rId179"/>
    <p:sldId id="773" r:id="rId180"/>
    <p:sldId id="772" r:id="rId181"/>
    <p:sldId id="789" r:id="rId182"/>
    <p:sldId id="790" r:id="rId183"/>
    <p:sldId id="549" r:id="rId184"/>
    <p:sldId id="550" r:id="rId185"/>
    <p:sldId id="547" r:id="rId186"/>
    <p:sldId id="515" r:id="rId187"/>
    <p:sldId id="516" r:id="rId188"/>
    <p:sldId id="517" r:id="rId189"/>
    <p:sldId id="551" r:id="rId190"/>
    <p:sldId id="554" r:id="rId191"/>
    <p:sldId id="555" r:id="rId192"/>
    <p:sldId id="556" r:id="rId193"/>
    <p:sldId id="557" r:id="rId194"/>
    <p:sldId id="558" r:id="rId195"/>
    <p:sldId id="562" r:id="rId196"/>
    <p:sldId id="563" r:id="rId197"/>
    <p:sldId id="661" r:id="rId198"/>
    <p:sldId id="625" r:id="rId199"/>
    <p:sldId id="559" r:id="rId200"/>
    <p:sldId id="936" r:id="rId201"/>
    <p:sldId id="304" r:id="rId202"/>
    <p:sldId id="560" r:id="rId203"/>
    <p:sldId id="903" r:id="rId204"/>
    <p:sldId id="561" r:id="rId205"/>
    <p:sldId id="564" r:id="rId206"/>
    <p:sldId id="1042" r:id="rId207"/>
    <p:sldId id="826" r:id="rId208"/>
    <p:sldId id="566" r:id="rId209"/>
    <p:sldId id="567" r:id="rId210"/>
    <p:sldId id="832" r:id="rId211"/>
    <p:sldId id="568" r:id="rId212"/>
    <p:sldId id="820" r:id="rId213"/>
    <p:sldId id="821" r:id="rId214"/>
    <p:sldId id="798" r:id="rId215"/>
    <p:sldId id="799" r:id="rId216"/>
    <p:sldId id="666" r:id="rId217"/>
    <p:sldId id="665" r:id="rId218"/>
    <p:sldId id="569" r:id="rId219"/>
    <p:sldId id="944" r:id="rId220"/>
    <p:sldId id="823" r:id="rId221"/>
    <p:sldId id="570" r:id="rId222"/>
    <p:sldId id="864" r:id="rId223"/>
    <p:sldId id="945" r:id="rId224"/>
    <p:sldId id="863" r:id="rId225"/>
    <p:sldId id="806" r:id="rId226"/>
    <p:sldId id="828" r:id="rId227"/>
    <p:sldId id="808" r:id="rId228"/>
    <p:sldId id="807" r:id="rId229"/>
    <p:sldId id="572" r:id="rId230"/>
    <p:sldId id="586" r:id="rId231"/>
    <p:sldId id="827" r:id="rId232"/>
    <p:sldId id="836" r:id="rId233"/>
    <p:sldId id="837" r:id="rId234"/>
    <p:sldId id="573" r:id="rId235"/>
    <p:sldId id="574" r:id="rId236"/>
    <p:sldId id="838" r:id="rId237"/>
    <p:sldId id="839" r:id="rId238"/>
    <p:sldId id="582" r:id="rId239"/>
    <p:sldId id="581" r:id="rId240"/>
    <p:sldId id="859" r:id="rId241"/>
    <p:sldId id="1059" r:id="rId242"/>
    <p:sldId id="1060" r:id="rId243"/>
    <p:sldId id="576" r:id="rId244"/>
    <p:sldId id="824" r:id="rId245"/>
    <p:sldId id="577" r:id="rId246"/>
    <p:sldId id="935" r:id="rId247"/>
    <p:sldId id="371" r:id="rId248"/>
    <p:sldId id="575" r:id="rId249"/>
    <p:sldId id="733" r:id="rId250"/>
    <p:sldId id="583" r:id="rId251"/>
    <p:sldId id="584" r:id="rId252"/>
    <p:sldId id="585" r:id="rId253"/>
    <p:sldId id="609" r:id="rId254"/>
    <p:sldId id="610" r:id="rId255"/>
    <p:sldId id="703" r:id="rId256"/>
    <p:sldId id="611" r:id="rId257"/>
    <p:sldId id="612" r:id="rId258"/>
    <p:sldId id="704" r:id="rId259"/>
    <p:sldId id="613" r:id="rId260"/>
    <p:sldId id="705" r:id="rId261"/>
    <p:sldId id="614" r:id="rId262"/>
    <p:sldId id="311" r:id="rId263"/>
    <p:sldId id="934" r:id="rId264"/>
    <p:sldId id="937" r:id="rId265"/>
    <p:sldId id="894" r:id="rId266"/>
    <p:sldId id="312" r:id="rId267"/>
    <p:sldId id="892" r:id="rId268"/>
    <p:sldId id="911" r:id="rId269"/>
    <p:sldId id="912" r:id="rId270"/>
    <p:sldId id="587" r:id="rId271"/>
    <p:sldId id="675" r:id="rId272"/>
    <p:sldId id="588" r:id="rId273"/>
    <p:sldId id="997" r:id="rId274"/>
    <p:sldId id="706" r:id="rId275"/>
    <p:sldId id="589" r:id="rId276"/>
    <p:sldId id="998" r:id="rId277"/>
    <p:sldId id="856" r:id="rId278"/>
    <p:sldId id="857" r:id="rId279"/>
    <p:sldId id="707" r:id="rId280"/>
    <p:sldId id="815" r:id="rId281"/>
    <p:sldId id="979" r:id="rId282"/>
    <p:sldId id="982" r:id="rId283"/>
    <p:sldId id="983" r:id="rId284"/>
    <p:sldId id="975" r:id="rId285"/>
    <p:sldId id="708" r:id="rId286"/>
    <p:sldId id="593" r:id="rId287"/>
    <p:sldId id="709" r:id="rId288"/>
    <p:sldId id="594" r:id="rId289"/>
    <p:sldId id="710" r:id="rId290"/>
    <p:sldId id="607" r:id="rId291"/>
    <p:sldId id="336" r:id="rId292"/>
    <p:sldId id="337" r:id="rId293"/>
    <p:sldId id="748" r:id="rId294"/>
    <p:sldId id="1034" r:id="rId295"/>
    <p:sldId id="622" r:id="rId296"/>
    <p:sldId id="989" r:id="rId297"/>
    <p:sldId id="987" r:id="rId298"/>
    <p:sldId id="623" r:id="rId299"/>
    <p:sldId id="1035" r:id="rId300"/>
    <p:sldId id="990" r:id="rId301"/>
    <p:sldId id="991" r:id="rId302"/>
    <p:sldId id="858" r:id="rId303"/>
    <p:sldId id="627" r:id="rId304"/>
    <p:sldId id="628" r:id="rId305"/>
    <p:sldId id="1036" r:id="rId306"/>
    <p:sldId id="626" r:id="rId307"/>
    <p:sldId id="992" r:id="rId308"/>
    <p:sldId id="1037" r:id="rId309"/>
    <p:sldId id="629" r:id="rId310"/>
    <p:sldId id="1038" r:id="rId311"/>
    <p:sldId id="630" r:id="rId312"/>
    <p:sldId id="1039" r:id="rId313"/>
    <p:sldId id="818" r:id="rId314"/>
    <p:sldId id="631" r:id="rId315"/>
    <p:sldId id="993" r:id="rId316"/>
    <p:sldId id="913" r:id="rId317"/>
    <p:sldId id="632" r:id="rId318"/>
    <p:sldId id="994" r:id="rId319"/>
    <p:sldId id="751" r:id="rId320"/>
    <p:sldId id="352" r:id="rId321"/>
    <p:sldId id="633" r:id="rId322"/>
    <p:sldId id="995" r:id="rId323"/>
    <p:sldId id="996" r:id="rId324"/>
    <p:sldId id="634" r:id="rId325"/>
    <p:sldId id="635" r:id="rId326"/>
    <p:sldId id="368" r:id="rId327"/>
    <p:sldId id="636" r:id="rId328"/>
    <p:sldId id="663" r:id="rId329"/>
    <p:sldId id="664" r:id="rId330"/>
    <p:sldId id="637" r:id="rId331"/>
    <p:sldId id="638" r:id="rId332"/>
    <p:sldId id="712" r:id="rId333"/>
    <p:sldId id="713" r:id="rId334"/>
    <p:sldId id="714" r:id="rId335"/>
    <p:sldId id="379" r:id="rId336"/>
    <p:sldId id="953" r:id="rId337"/>
    <p:sldId id="1018" r:id="rId338"/>
    <p:sldId id="1019" r:id="rId339"/>
    <p:sldId id="1020" r:id="rId340"/>
    <p:sldId id="643" r:id="rId341"/>
    <p:sldId id="642" r:id="rId342"/>
    <p:sldId id="847" r:id="rId343"/>
    <p:sldId id="848" r:id="rId344"/>
    <p:sldId id="640" r:id="rId345"/>
    <p:sldId id="641" r:id="rId346"/>
    <p:sldId id="648" r:id="rId347"/>
    <p:sldId id="649" r:id="rId348"/>
    <p:sldId id="650" r:id="rId349"/>
    <p:sldId id="651" r:id="rId350"/>
    <p:sldId id="652" r:id="rId351"/>
    <p:sldId id="653" r:id="rId352"/>
    <p:sldId id="386" r:id="rId353"/>
    <p:sldId id="654" r:id="rId354"/>
    <p:sldId id="655" r:id="rId355"/>
    <p:sldId id="656" r:id="rId356"/>
    <p:sldId id="397" r:id="rId357"/>
    <p:sldId id="657" r:id="rId358"/>
    <p:sldId id="658" r:id="rId359"/>
    <p:sldId id="659" r:id="rId360"/>
    <p:sldId id="399" r:id="rId361"/>
    <p:sldId id="660" r:id="rId362"/>
    <p:sldId id="829" r:id="rId363"/>
    <p:sldId id="830" r:id="rId364"/>
    <p:sldId id="669" r:id="rId365"/>
    <p:sldId id="670" r:id="rId366"/>
    <p:sldId id="831" r:id="rId367"/>
    <p:sldId id="683" r:id="rId368"/>
    <p:sldId id="684" r:id="rId369"/>
    <p:sldId id="682" r:id="rId370"/>
    <p:sldId id="860" r:id="rId371"/>
    <p:sldId id="671" r:id="rId372"/>
    <p:sldId id="672" r:id="rId373"/>
    <p:sldId id="673" r:id="rId374"/>
    <p:sldId id="674" r:id="rId375"/>
    <p:sldId id="801" r:id="rId376"/>
    <p:sldId id="1012" r:id="rId377"/>
    <p:sldId id="1013" r:id="rId378"/>
    <p:sldId id="1016" r:id="rId379"/>
    <p:sldId id="802" r:id="rId380"/>
    <p:sldId id="914" r:id="rId381"/>
    <p:sldId id="852" r:id="rId382"/>
    <p:sldId id="1015" r:id="rId383"/>
    <p:sldId id="895" r:id="rId384"/>
    <p:sldId id="896" r:id="rId385"/>
    <p:sldId id="978" r:id="rId386"/>
    <p:sldId id="686" r:id="rId387"/>
    <p:sldId id="685" r:id="rId388"/>
    <p:sldId id="957" r:id="rId389"/>
    <p:sldId id="719" r:id="rId390"/>
    <p:sldId id="720" r:id="rId391"/>
    <p:sldId id="715" r:id="rId392"/>
    <p:sldId id="716" r:id="rId393"/>
    <p:sldId id="717" r:id="rId394"/>
    <p:sldId id="872" r:id="rId395"/>
    <p:sldId id="721" r:id="rId396"/>
    <p:sldId id="722" r:id="rId397"/>
    <p:sldId id="718" r:id="rId398"/>
    <p:sldId id="723" r:id="rId399"/>
    <p:sldId id="724" r:id="rId400"/>
    <p:sldId id="749" r:id="rId401"/>
    <p:sldId id="915" r:id="rId402"/>
    <p:sldId id="750" r:id="rId403"/>
    <p:sldId id="810" r:id="rId404"/>
    <p:sldId id="811" r:id="rId405"/>
    <p:sldId id="812" r:id="rId406"/>
    <p:sldId id="725" r:id="rId407"/>
    <p:sldId id="726" r:id="rId408"/>
    <p:sldId id="1011" r:id="rId409"/>
    <p:sldId id="1061" r:id="rId410"/>
    <p:sldId id="1062" r:id="rId411"/>
    <p:sldId id="1063" r:id="rId412"/>
    <p:sldId id="1064" r:id="rId413"/>
    <p:sldId id="1065" r:id="rId414"/>
    <p:sldId id="1066" r:id="rId415"/>
    <p:sldId id="1067" r:id="rId416"/>
    <p:sldId id="1068" r:id="rId417"/>
    <p:sldId id="727" r:id="rId418"/>
    <p:sldId id="728" r:id="rId419"/>
    <p:sldId id="781" r:id="rId420"/>
    <p:sldId id="1007" r:id="rId421"/>
    <p:sldId id="730" r:id="rId422"/>
    <p:sldId id="775" r:id="rId423"/>
    <p:sldId id="734" r:id="rId424"/>
    <p:sldId id="735" r:id="rId425"/>
    <p:sldId id="738" r:id="rId426"/>
    <p:sldId id="774" r:id="rId427"/>
    <p:sldId id="737" r:id="rId428"/>
    <p:sldId id="740" r:id="rId429"/>
    <p:sldId id="968" r:id="rId430"/>
    <p:sldId id="969" r:id="rId431"/>
    <p:sldId id="1045" r:id="rId432"/>
    <p:sldId id="986" r:id="rId433"/>
    <p:sldId id="427" r:id="rId434"/>
    <p:sldId id="688" r:id="rId435"/>
    <p:sldId id="689" r:id="rId436"/>
    <p:sldId id="731" r:id="rId437"/>
    <p:sldId id="732" r:id="rId438"/>
    <p:sldId id="758" r:id="rId439"/>
    <p:sldId id="759" r:id="rId440"/>
    <p:sldId id="916" r:id="rId441"/>
    <p:sldId id="917" r:id="rId442"/>
    <p:sldId id="840" r:id="rId443"/>
    <p:sldId id="841" r:id="rId444"/>
    <p:sldId id="939" r:id="rId445"/>
    <p:sldId id="766" r:id="rId446"/>
    <p:sldId id="767" r:id="rId447"/>
    <p:sldId id="776" r:id="rId448"/>
    <p:sldId id="752" r:id="rId449"/>
    <p:sldId id="753" r:id="rId450"/>
    <p:sldId id="764" r:id="rId451"/>
    <p:sldId id="765" r:id="rId452"/>
    <p:sldId id="874" r:id="rId453"/>
    <p:sldId id="946" r:id="rId454"/>
    <p:sldId id="777" r:id="rId455"/>
    <p:sldId id="762" r:id="rId456"/>
    <p:sldId id="763" r:id="rId457"/>
    <p:sldId id="769" r:id="rId458"/>
    <p:sldId id="770" r:id="rId459"/>
    <p:sldId id="873" r:id="rId460"/>
    <p:sldId id="875" r:id="rId461"/>
    <p:sldId id="943" r:id="rId462"/>
    <p:sldId id="755" r:id="rId463"/>
    <p:sldId id="754" r:id="rId464"/>
    <p:sldId id="760" r:id="rId465"/>
    <p:sldId id="952" r:id="rId466"/>
    <p:sldId id="768" r:id="rId467"/>
    <p:sldId id="761" r:id="rId468"/>
    <p:sldId id="861" r:id="rId469"/>
    <p:sldId id="862" r:id="rId470"/>
    <p:sldId id="756" r:id="rId471"/>
    <p:sldId id="771" r:id="rId472"/>
    <p:sldId id="876" r:id="rId473"/>
    <p:sldId id="877" r:id="rId474"/>
    <p:sldId id="778" r:id="rId475"/>
    <p:sldId id="779" r:id="rId476"/>
    <p:sldId id="834" r:id="rId477"/>
    <p:sldId id="780" r:id="rId478"/>
    <p:sldId id="833" r:id="rId479"/>
    <p:sldId id="783" r:id="rId480"/>
    <p:sldId id="880" r:id="rId481"/>
    <p:sldId id="881" r:id="rId482"/>
    <p:sldId id="879" r:id="rId483"/>
    <p:sldId id="866" r:id="rId484"/>
    <p:sldId id="878" r:id="rId485"/>
    <p:sldId id="867" r:id="rId486"/>
    <p:sldId id="868" r:id="rId487"/>
    <p:sldId id="870" r:id="rId488"/>
    <p:sldId id="871" r:id="rId489"/>
    <p:sldId id="869" r:id="rId490"/>
    <p:sldId id="1033" r:id="rId491"/>
    <p:sldId id="1021" r:id="rId492"/>
    <p:sldId id="1022" r:id="rId493"/>
    <p:sldId id="1023" r:id="rId494"/>
    <p:sldId id="1024" r:id="rId495"/>
    <p:sldId id="1025" r:id="rId496"/>
    <p:sldId id="1027" r:id="rId497"/>
    <p:sldId id="1028" r:id="rId498"/>
    <p:sldId id="1029" r:id="rId499"/>
    <p:sldId id="1030" r:id="rId500"/>
    <p:sldId id="1032" r:id="rId501"/>
    <p:sldId id="1031" r:id="rId502"/>
    <p:sldId id="885" r:id="rId503"/>
    <p:sldId id="976" r:id="rId504"/>
    <p:sldId id="933" r:id="rId505"/>
    <p:sldId id="954" r:id="rId506"/>
    <p:sldId id="788" r:id="rId507"/>
    <p:sldId id="988" r:id="rId508"/>
    <p:sldId id="1026" r:id="rId5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a:srgbClr val="2658E6"/>
    <a:srgbClr val="E01E1E"/>
    <a:srgbClr val="C74C49"/>
    <a:srgbClr val="E12F2B"/>
    <a:srgbClr val="FE1212"/>
    <a:srgbClr val="C41A1A"/>
    <a:srgbClr val="D9DD21"/>
    <a:srgbClr val="7EEEE3"/>
    <a:srgbClr val="E1FBF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88" autoAdjust="0"/>
    <p:restoredTop sz="94737" autoAdjust="0"/>
  </p:normalViewPr>
  <p:slideViewPr>
    <p:cSldViewPr>
      <p:cViewPr>
        <p:scale>
          <a:sx n="75" d="100"/>
          <a:sy n="75" d="100"/>
        </p:scale>
        <p:origin x="-1830" y="-34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commentAuthors" Target="commentAuthor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viewProps" Target="view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notesMaster" Target="notesMasters/notesMaster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presProps" Target="presProp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27-09-2019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156</a:t>
            </a:fld>
            <a:endParaRPr lang="en-IN"/>
          </a:p>
        </p:txBody>
      </p:sp>
    </p:spTree>
    <p:extLst>
      <p:ext uri="{BB962C8B-B14F-4D97-AF65-F5344CB8AC3E}">
        <p14:creationId xmlns=""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372</a:t>
            </a:fld>
            <a:endParaRPr lang="en-IN"/>
          </a:p>
        </p:txBody>
      </p:sp>
    </p:spTree>
    <p:extLst>
      <p:ext uri="{BB962C8B-B14F-4D97-AF65-F5344CB8AC3E}">
        <p14:creationId xmlns=""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389</a:t>
            </a:fld>
            <a:endParaRPr lang="en-IN"/>
          </a:p>
        </p:txBody>
      </p:sp>
    </p:spTree>
    <p:extLst>
      <p:ext uri="{BB962C8B-B14F-4D97-AF65-F5344CB8AC3E}">
        <p14:creationId xmlns=""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9/27/2019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9/27/2019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9/27/2019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9/27/2019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50.xml"/><Relationship Id="rId7" Type="http://schemas.openxmlformats.org/officeDocument/2006/relationships/slide" Target="slide110.xml"/><Relationship Id="rId12" Type="http://schemas.openxmlformats.org/officeDocument/2006/relationships/slide" Target="slide131.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101.xml"/><Relationship Id="rId11" Type="http://schemas.openxmlformats.org/officeDocument/2006/relationships/slide" Target="slide129.xml"/><Relationship Id="rId5" Type="http://schemas.openxmlformats.org/officeDocument/2006/relationships/slide" Target="slide98.xml"/><Relationship Id="rId10" Type="http://schemas.openxmlformats.org/officeDocument/2006/relationships/slide" Target="slide126.xml"/><Relationship Id="rId4" Type="http://schemas.openxmlformats.org/officeDocument/2006/relationships/slide" Target="slide66.xml"/><Relationship Id="rId9" Type="http://schemas.openxmlformats.org/officeDocument/2006/relationships/slide" Target="slide1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slide" Target="slide201.xml"/><Relationship Id="rId3" Type="http://schemas.openxmlformats.org/officeDocument/2006/relationships/slide" Target="slide139.xml"/><Relationship Id="rId7" Type="http://schemas.openxmlformats.org/officeDocument/2006/relationships/slide" Target="slide163.xml"/><Relationship Id="rId12" Type="http://schemas.openxmlformats.org/officeDocument/2006/relationships/slide" Target="slide198.xml"/><Relationship Id="rId2" Type="http://schemas.openxmlformats.org/officeDocument/2006/relationships/slide" Target="slide136.xml"/><Relationship Id="rId1" Type="http://schemas.openxmlformats.org/officeDocument/2006/relationships/slideLayout" Target="../slideLayouts/slideLayout7.xml"/><Relationship Id="rId6" Type="http://schemas.openxmlformats.org/officeDocument/2006/relationships/slide" Target="slide157.xml"/><Relationship Id="rId11" Type="http://schemas.openxmlformats.org/officeDocument/2006/relationships/slide" Target="slide195.xml"/><Relationship Id="rId5" Type="http://schemas.openxmlformats.org/officeDocument/2006/relationships/slide" Target="slide151.xml"/><Relationship Id="rId10" Type="http://schemas.openxmlformats.org/officeDocument/2006/relationships/slide" Target="slide189.xml"/><Relationship Id="rId4" Type="http://schemas.openxmlformats.org/officeDocument/2006/relationships/slide" Target="slide147.xml"/><Relationship Id="rId9" Type="http://schemas.openxmlformats.org/officeDocument/2006/relationships/slide" Target="slide18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7.xml"/><Relationship Id="rId13" Type="http://schemas.openxmlformats.org/officeDocument/2006/relationships/slide" Target="slide260.xml"/><Relationship Id="rId3" Type="http://schemas.openxmlformats.org/officeDocument/2006/relationships/slide" Target="slide216.xml"/><Relationship Id="rId7" Type="http://schemas.openxmlformats.org/officeDocument/2006/relationships/slide" Target="slide243.xml"/><Relationship Id="rId12" Type="http://schemas.openxmlformats.org/officeDocument/2006/relationships/slide" Target="slide258.xml"/><Relationship Id="rId2" Type="http://schemas.openxmlformats.org/officeDocument/2006/relationships/slide" Target="slide204.xml"/><Relationship Id="rId1" Type="http://schemas.openxmlformats.org/officeDocument/2006/relationships/slideLayout" Target="../slideLayouts/slideLayout7.xml"/><Relationship Id="rId6" Type="http://schemas.openxmlformats.org/officeDocument/2006/relationships/slide" Target="slide238.xml"/><Relationship Id="rId11" Type="http://schemas.openxmlformats.org/officeDocument/2006/relationships/slide" Target="slide255.xml"/><Relationship Id="rId5" Type="http://schemas.openxmlformats.org/officeDocument/2006/relationships/slide" Target="slide234.xml"/><Relationship Id="rId10" Type="http://schemas.openxmlformats.org/officeDocument/2006/relationships/slide" Target="slide253.xml"/><Relationship Id="rId4" Type="http://schemas.openxmlformats.org/officeDocument/2006/relationships/slide" Target="slide218.xml"/><Relationship Id="rId9" Type="http://schemas.openxmlformats.org/officeDocument/2006/relationships/slide" Target="slide25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30.xml"/><Relationship Id="rId13" Type="http://schemas.openxmlformats.org/officeDocument/2006/relationships/slide" Target="slide346.xml"/><Relationship Id="rId3" Type="http://schemas.openxmlformats.org/officeDocument/2006/relationships/slide" Target="slide291.xml"/><Relationship Id="rId7" Type="http://schemas.openxmlformats.org/officeDocument/2006/relationships/slide" Target="slide328.xml"/><Relationship Id="rId12" Type="http://schemas.openxmlformats.org/officeDocument/2006/relationships/slide" Target="slide344.xml"/><Relationship Id="rId2" Type="http://schemas.openxmlformats.org/officeDocument/2006/relationships/slide" Target="slide262.xml"/><Relationship Id="rId1" Type="http://schemas.openxmlformats.org/officeDocument/2006/relationships/slideLayout" Target="../slideLayouts/slideLayout7.xml"/><Relationship Id="rId6" Type="http://schemas.openxmlformats.org/officeDocument/2006/relationships/slide" Target="slide326.xml"/><Relationship Id="rId11" Type="http://schemas.openxmlformats.org/officeDocument/2006/relationships/slide" Target="slide340.xml"/><Relationship Id="rId5" Type="http://schemas.openxmlformats.org/officeDocument/2006/relationships/slide" Target="slide320.xml"/><Relationship Id="rId10" Type="http://schemas.openxmlformats.org/officeDocument/2006/relationships/slide" Target="slide335.xml"/><Relationship Id="rId4" Type="http://schemas.openxmlformats.org/officeDocument/2006/relationships/slide" Target="slide303.xml"/><Relationship Id="rId9" Type="http://schemas.openxmlformats.org/officeDocument/2006/relationships/slide" Target="slide33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59.xml"/><Relationship Id="rId3" Type="http://schemas.openxmlformats.org/officeDocument/2006/relationships/slide" Target="slide349.xml"/><Relationship Id="rId7" Type="http://schemas.openxmlformats.org/officeDocument/2006/relationships/slide" Target="slide357.xml"/><Relationship Id="rId12" Type="http://schemas.openxmlformats.org/officeDocument/2006/relationships/slide" Target="slide389.xml"/><Relationship Id="rId2" Type="http://schemas.openxmlformats.org/officeDocument/2006/relationships/slide" Target="slide347.xml"/><Relationship Id="rId1" Type="http://schemas.openxmlformats.org/officeDocument/2006/relationships/slideLayout" Target="../slideLayouts/slideLayout7.xml"/><Relationship Id="rId6" Type="http://schemas.openxmlformats.org/officeDocument/2006/relationships/slide" Target="slide355.xml"/><Relationship Id="rId11" Type="http://schemas.openxmlformats.org/officeDocument/2006/relationships/slide" Target="slide374.xml"/><Relationship Id="rId5" Type="http://schemas.openxmlformats.org/officeDocument/2006/relationships/slide" Target="slide353.xml"/><Relationship Id="rId10" Type="http://schemas.openxmlformats.org/officeDocument/2006/relationships/slide" Target="slide372.xml"/><Relationship Id="rId4" Type="http://schemas.openxmlformats.org/officeDocument/2006/relationships/slide" Target="slide351.xml"/><Relationship Id="rId9" Type="http://schemas.openxmlformats.org/officeDocument/2006/relationships/slide" Target="slide365.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a:t>
            </a:r>
            <a:r>
              <a:rPr lang="en-IN" dirty="0" smtClean="0"/>
              <a:t>education, </a:t>
            </a:r>
            <a:r>
              <a:rPr lang="en-US" dirty="0" smtClean="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576824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Database Storage Structures</a:t>
            </a:r>
            <a:endParaRPr lang="en-US" sz="4000" b="1" i="1" dirty="0">
              <a:solidFill>
                <a:srgbClr val="FFFF00"/>
              </a:solidFill>
              <a:latin typeface="Arial" pitchFamily="34" charset="0"/>
              <a:cs typeface="Arial" pitchFamily="34" charset="0"/>
            </a:endParaRPr>
          </a:p>
        </p:txBody>
      </p:sp>
      <p:sp>
        <p:nvSpPr>
          <p:cNvPr id="6" name="Rectangle 5"/>
          <p:cNvSpPr/>
          <p:nvPr/>
        </p:nvSpPr>
        <p:spPr>
          <a:xfrm>
            <a:off x="69587" y="773652"/>
            <a:ext cx="3716595" cy="369332"/>
          </a:xfrm>
          <a:prstGeom prst="rect">
            <a:avLst/>
          </a:prstGeom>
        </p:spPr>
        <p:txBody>
          <a:bodyPr wrap="none">
            <a:spAutoFit/>
          </a:bodyPr>
          <a:lstStyle/>
          <a:p>
            <a:r>
              <a:rPr lang="en-US" dirty="0" smtClean="0">
                <a:solidFill>
                  <a:srgbClr val="006C86"/>
                </a:solidFill>
              </a:rPr>
              <a:t>SHOW VARIABLES </a:t>
            </a:r>
            <a:r>
              <a:rPr lang="en-US" dirty="0" smtClean="0">
                <a:solidFill>
                  <a:srgbClr val="A67F59"/>
                </a:solidFill>
                <a:latin typeface="Liberation Mono"/>
              </a:rPr>
              <a:t>LIKE</a:t>
            </a:r>
            <a:r>
              <a:rPr lang="en-US" dirty="0" smtClean="0">
                <a:solidFill>
                  <a:srgbClr val="006C86"/>
                </a:solidFill>
              </a:rPr>
              <a:t> </a:t>
            </a:r>
            <a:r>
              <a:rPr lang="en-US" dirty="0" smtClean="0">
                <a:solidFill>
                  <a:srgbClr val="92D050"/>
                </a:solidFill>
              </a:rPr>
              <a:t>'</a:t>
            </a:r>
            <a:r>
              <a:rPr lang="en-US" dirty="0" err="1" smtClean="0">
                <a:solidFill>
                  <a:srgbClr val="92D050"/>
                </a:solidFill>
              </a:rPr>
              <a:t>datadir</a:t>
            </a:r>
            <a:r>
              <a:rPr lang="en-US" dirty="0" smtClean="0">
                <a:solidFill>
                  <a:srgbClr val="006C86"/>
                </a:solidFill>
              </a:rPr>
              <a:t>';</a:t>
            </a:r>
            <a:endParaRPr lang="en-US" dirty="0">
              <a:solidFill>
                <a:srgbClr val="006C86"/>
              </a:solidFill>
            </a:endParaRP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 xmlns:p14="http://schemas.microsoft.com/office/powerpoint/2010/main" val="273350796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 xmlns:p14="http://schemas.microsoft.com/office/powerpoint/2010/main" val="1974197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268954052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 xmlns:p14="http://schemas.microsoft.com/office/powerpoint/2010/main" val="16561233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7033800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smtClean="0">
                <a:solidFill>
                  <a:srgbClr val="0077AA"/>
                </a:solidFill>
                <a:latin typeface="Arial" panose="020B0604020202020204" pitchFamily="34" charset="0"/>
                <a:ea typeface="Times New Roman" panose="02020603050405020304" pitchFamily="18" charset="0"/>
              </a:rPr>
              <a:t>SET DEFAULT_STORAGE_ENGINE </a:t>
            </a:r>
            <a:r>
              <a:rPr lang="en-IN" sz="2000" dirty="0" smtClean="0">
                <a:solidFill>
                  <a:schemeClr val="accent5">
                    <a:lumMod val="75000"/>
                  </a:schemeClr>
                </a:solidFill>
                <a:latin typeface="Arial" panose="020B0604020202020204" pitchFamily="34" charset="0"/>
                <a:ea typeface="Times New Roman" panose="02020603050405020304" pitchFamily="18" charset="0"/>
              </a:rPr>
              <a:t>=</a:t>
            </a:r>
            <a:r>
              <a:rPr lang="en-IN" sz="2000" dirty="0" smtClean="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smtClean="0">
                <a:solidFill>
                  <a:srgbClr val="0077AA"/>
                </a:solidFill>
                <a:latin typeface="Arial" panose="020B0604020202020204" pitchFamily="34" charset="0"/>
                <a:ea typeface="Times New Roman" panose="02020603050405020304" pitchFamily="18" charset="0"/>
              </a:rPr>
              <a:t>;</a:t>
            </a:r>
            <a:endParaRPr lang="en-IN" sz="2000"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279924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 xmlns:p14="http://schemas.microsoft.com/office/powerpoint/2010/main" val="18526871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9974275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3499630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386802882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152473364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5990276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 xmlns:p14="http://schemas.microsoft.com/office/powerpoint/2010/main" val="25050488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 xmlns:p14="http://schemas.microsoft.com/office/powerpoint/2010/main" val="197510678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 xmlns:p14="http://schemas.microsoft.com/office/powerpoint/2010/main" val="16965023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 xmlns:p14="http://schemas.microsoft.com/office/powerpoint/2010/main"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857224" y="3435494"/>
            <a:ext cx="7643866" cy="707886"/>
          </a:xfrm>
          <a:prstGeom prst="rect">
            <a:avLst/>
          </a:prstGeom>
        </p:spPr>
        <p:txBody>
          <a:bodyPr wrap="square">
            <a:spAutoFit/>
          </a:bodyPr>
          <a:lstStyle/>
          <a:p>
            <a:r>
              <a:rPr lang="en-US" sz="2000" dirty="0" smtClean="0">
                <a:solidFill>
                  <a:srgbClr val="006C86"/>
                </a:solidFill>
              </a:rPr>
              <a:t>The mysqlshow client can be used to quickly see which databases exist, their tables, or a table's columns or indexes</a:t>
            </a:r>
            <a:endParaRPr lang="en-US" sz="2000" dirty="0">
              <a:solidFill>
                <a:srgbClr val="006C86"/>
              </a:solidFill>
            </a:endParaRPr>
          </a:p>
        </p:txBody>
      </p:sp>
      <p:sp>
        <p:nvSpPr>
          <p:cNvPr id="5" name="Rectangle 4"/>
          <p:cNvSpPr/>
          <p:nvPr/>
        </p:nvSpPr>
        <p:spPr>
          <a:xfrm>
            <a:off x="285720" y="428604"/>
            <a:ext cx="7500990" cy="430887"/>
          </a:xfrm>
          <a:prstGeom prst="rect">
            <a:avLst/>
          </a:prstGeom>
        </p:spPr>
        <p:txBody>
          <a:bodyPr wrap="square">
            <a:spAutoFit/>
          </a:bodyPr>
          <a:lstStyle/>
          <a:p>
            <a:r>
              <a:rPr lang="en-US" sz="2200" dirty="0" smtClean="0">
                <a:solidFill>
                  <a:schemeClr val="accent5">
                    <a:lumMod val="75000"/>
                  </a:schemeClr>
                </a:solidFill>
              </a:rPr>
              <a:t>mysqlshow [</a:t>
            </a:r>
            <a:r>
              <a:rPr lang="en-US" sz="2200" i="1" dirty="0" smtClean="0">
                <a:solidFill>
                  <a:schemeClr val="accent5">
                    <a:lumMod val="75000"/>
                  </a:schemeClr>
                </a:solidFill>
              </a:rPr>
              <a:t>options</a:t>
            </a:r>
            <a:r>
              <a:rPr lang="en-US" sz="2200" dirty="0" smtClean="0">
                <a:solidFill>
                  <a:schemeClr val="accent5">
                    <a:lumMod val="75000"/>
                  </a:schemeClr>
                </a:solidFill>
              </a:rPr>
              <a:t>] [</a:t>
            </a:r>
            <a:r>
              <a:rPr lang="en-US" sz="2200" i="1" dirty="0" smtClean="0">
                <a:solidFill>
                  <a:schemeClr val="accent5">
                    <a:lumMod val="75000"/>
                  </a:schemeClr>
                </a:solidFill>
              </a:rPr>
              <a:t>db_name</a:t>
            </a:r>
            <a:r>
              <a:rPr lang="en-US" sz="2200" dirty="0" smtClean="0">
                <a:solidFill>
                  <a:schemeClr val="accent5">
                    <a:lumMod val="75000"/>
                  </a:schemeClr>
                </a:solidFill>
              </a:rPr>
              <a:t> [</a:t>
            </a:r>
            <a:r>
              <a:rPr lang="en-US" sz="2200" i="1" dirty="0" smtClean="0">
                <a:solidFill>
                  <a:schemeClr val="accent5">
                    <a:lumMod val="75000"/>
                  </a:schemeClr>
                </a:solidFill>
              </a:rPr>
              <a:t>tbl_name</a:t>
            </a:r>
            <a:r>
              <a:rPr lang="en-US" sz="2200" dirty="0" smtClean="0">
                <a:solidFill>
                  <a:schemeClr val="accent5">
                    <a:lumMod val="75000"/>
                  </a:schemeClr>
                </a:solidFill>
              </a:rPr>
              <a:t> [</a:t>
            </a:r>
            <a:r>
              <a:rPr lang="en-US" sz="2200" i="1" dirty="0" smtClean="0">
                <a:solidFill>
                  <a:schemeClr val="accent5">
                    <a:lumMod val="75000"/>
                  </a:schemeClr>
                </a:solidFill>
              </a:rPr>
              <a:t>col_name</a:t>
            </a:r>
            <a:r>
              <a:rPr lang="en-US" sz="2200" dirty="0" smtClean="0">
                <a:solidFill>
                  <a:schemeClr val="accent5">
                    <a:lumMod val="75000"/>
                  </a:schemeClr>
                </a:solidFill>
              </a:rPr>
              <a:t>]]]</a:t>
            </a:r>
            <a:endParaRPr lang="en-US" sz="2200" dirty="0">
              <a:solidFill>
                <a:schemeClr val="accent5">
                  <a:lumMod val="75000"/>
                </a:schemeClr>
              </a:solidFill>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 xmlns:p14="http://schemas.microsoft.com/office/powerpoint/2010/main" val="298077907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2351836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 xmlns:p14="http://schemas.microsoft.com/office/powerpoint/2010/main" val="251411929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8420307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 xmlns:p14="http://schemas.microsoft.com/office/powerpoint/2010/main" val="237888119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41328063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248361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96350664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2619783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426132835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2543098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0</a:t>
            </a:r>
            <a:r>
              <a:rPr lang="en-US" dirty="0" smtClean="0"/>
              <a:t>;</a:t>
            </a:r>
          </a:p>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false</a:t>
            </a:r>
            <a:r>
              <a:rPr lang="en-US" dirty="0" smtClean="0"/>
              <a:t>;</a:t>
            </a:r>
          </a:p>
        </p:txBody>
      </p:sp>
      <p:sp>
        <p:nvSpPr>
          <p:cNvPr id="5" name="Rectangle 4"/>
          <p:cNvSpPr/>
          <p:nvPr/>
        </p:nvSpPr>
        <p:spPr>
          <a:xfrm>
            <a:off x="500034" y="3929066"/>
            <a:ext cx="5286412" cy="369332"/>
          </a:xfrm>
          <a:prstGeom prst="rect">
            <a:avLst/>
          </a:prstGeom>
        </p:spPr>
        <p:txBody>
          <a:bodyPr wrap="square">
            <a:spAutoFit/>
          </a:bodyPr>
          <a:lstStyle/>
          <a:p>
            <a:r>
              <a:rPr lang="en-US" dirty="0" smtClean="0">
                <a:latin typeface="Liberation Mono"/>
              </a:rPr>
              <a:t>Enable/Disable :- </a:t>
            </a:r>
            <a:r>
              <a:rPr lang="en-US" dirty="0" smtClean="0">
                <a:solidFill>
                  <a:srgbClr val="669900"/>
                </a:solidFill>
                <a:latin typeface="Liberation Mono"/>
              </a:rPr>
              <a:t>1</a:t>
            </a:r>
            <a:r>
              <a:rPr lang="en-US" dirty="0" smtClean="0">
                <a:solidFill>
                  <a:srgbClr val="92D050"/>
                </a:solidFill>
                <a:latin typeface="Liberation Mono"/>
              </a:rPr>
              <a:t> </a:t>
            </a:r>
            <a:r>
              <a:rPr lang="en-US" dirty="0" smtClean="0">
                <a:solidFill>
                  <a:srgbClr val="669900"/>
                </a:solidFill>
                <a:latin typeface="Liberation Mono"/>
              </a:rPr>
              <a:t>(for true)  / 0 (for false)</a:t>
            </a:r>
          </a:p>
        </p:txBody>
      </p:sp>
    </p:spTree>
    <p:extLst>
      <p:ext uri="{BB962C8B-B14F-4D97-AF65-F5344CB8AC3E}">
        <p14:creationId xmlns="" xmlns:p14="http://schemas.microsoft.com/office/powerpoint/2010/main" val="236315383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1535575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059692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5734548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 xmlns:p14="http://schemas.microsoft.com/office/powerpoint/2010/main" val="154514397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711911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162792400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54608902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416209800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178652179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 xmlns:p14="http://schemas.microsoft.com/office/powerpoint/2010/main" val="108860303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903718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 xmlns:p14="http://schemas.microsoft.com/office/powerpoint/2010/main" val="162342474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 xmlns:p14="http://schemas.microsoft.com/office/powerpoint/2010/main" val="20729158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372266785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41182196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 xmlns:p14="http://schemas.microsoft.com/office/powerpoint/2010/main" val="268117798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 xmlns:p14="http://schemas.microsoft.com/office/powerpoint/2010/main" val="86179180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310381709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75419733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 xmlns:p14="http://schemas.microsoft.com/office/powerpoint/2010/main" val="178024989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1641846914"/>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 xmlns:p14="http://schemas.microsoft.com/office/powerpoint/2010/main" val="2086150829"/>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 xmlns:p14="http://schemas.microsoft.com/office/powerpoint/2010/main" val="206949030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258396453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37317125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26543977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51890472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9363209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8955142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173390183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327157225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41576481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4099436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09295650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8438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02525543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351585692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32138158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85373715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a:t>
            </a:r>
            <a:r>
              <a:rPr lang="en-IN" sz="2000" dirty="0" smtClean="0">
                <a:solidFill>
                  <a:srgbClr val="0077AA"/>
                </a:solidFill>
                <a:latin typeface="Liberation Mono"/>
              </a:rPr>
              <a:t>day)</a:t>
            </a:r>
            <a:endParaRPr lang="en-IN" sz="2000" dirty="0">
              <a:solidFill>
                <a:srgbClr val="0077AA"/>
              </a:solidFill>
              <a:latin typeface="Liberation Mono"/>
            </a:endParaRP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934354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5319191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76585321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198625924"/>
      </p:ext>
    </p:extLst>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3149576464"/>
      </p:ext>
    </p:extLst>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25801971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86502013"/>
      </p:ext>
    </p:extLst>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738260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33820381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 xmlns:p14="http://schemas.microsoft.com/office/powerpoint/2010/main" val="227059630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3814582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173454131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27956704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4301565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0115353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3689396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 xmlns:p14="http://schemas.microsoft.com/office/powerpoint/2010/main" val="41589343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403529888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98106278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5559229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235818260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 xmlns:p14="http://schemas.microsoft.com/office/powerpoint/2010/main" val="154986425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85416391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 xmlns:p14="http://schemas.microsoft.com/office/powerpoint/2010/main" val="59807395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2987459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 xmlns:p14="http://schemas.microsoft.com/office/powerpoint/2010/main" val="96730524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i="1"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i="1"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a:t>
            </a:r>
            <a:r>
              <a:rPr lang="en-US" sz="2000" b="1" i="1" dirty="0" smtClean="0">
                <a:solidFill>
                  <a:srgbClr val="0077AA"/>
                </a:solidFill>
                <a:latin typeface="Liberation Mono"/>
              </a:rPr>
              <a:t>r</a:t>
            </a:r>
            <a:r>
              <a:rPr lang="en-US" sz="2000" dirty="0" smtClean="0">
                <a:solidFill>
                  <a:srgbClr val="0077AA"/>
                </a:solidFill>
                <a:latin typeface="Liberation Mono"/>
              </a:rPr>
              <a:t>&gt;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a:t>
            </a:r>
            <a:r>
              <a:rPr lang="en-US" sz="2000" dirty="0" smtClean="0">
                <a:solidFill>
                  <a:srgbClr val="0077AA"/>
                </a:solidFill>
                <a:latin typeface="Liberation Mono"/>
              </a:rPr>
              <a:t>&lt;where_condition&gt;]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a:t>
            </a:r>
            <a:r>
              <a:rPr lang="en-US" sz="2000" dirty="0" smtClean="0">
                <a:solidFill>
                  <a:srgbClr val="0077AA"/>
                </a:solidFill>
                <a:latin typeface="Liberation Mono"/>
              </a:rPr>
              <a:t>&lt;having_condition&gt;]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 xmlns:p14="http://schemas.microsoft.com/office/powerpoint/2010/main" val="190194541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 xmlns:p14="http://schemas.microsoft.com/office/powerpoint/2010/main"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 xmlns:p14="http://schemas.microsoft.com/office/powerpoint/2010/main" val="1710746735"/>
      </p:ext>
    </p:extLst>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a:t>
            </a:r>
            <a:r>
              <a:rPr lang="en-US" sz="3200" b="1" i="1" dirty="0" smtClean="0">
                <a:solidFill>
                  <a:srgbClr val="FFFF00"/>
                </a:solidFill>
                <a:latin typeface="Arial" pitchFamily="34" charset="0"/>
                <a:cs typeface="Arial" pitchFamily="34" charset="0"/>
              </a:rPr>
              <a:t>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smtClean="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order. This is equivalent to ORDER BY expression </a:t>
            </a:r>
            <a:r>
              <a:rPr lang="en-IN" sz="1600" b="1" i="1" dirty="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a:t>
            </a:r>
            <a:r>
              <a:rPr lang="en-IN" sz="1600" b="1" dirty="0" smtClean="0">
                <a:solidFill>
                  <a:schemeClr val="accent2">
                    <a:lumMod val="50000"/>
                  </a:schemeClr>
                </a:solidFill>
                <a:latin typeface="Arial" panose="020B0604020202020204" pitchFamily="34" charset="0"/>
                <a:cs typeface="Arial" panose="020B0604020202020204" pitchFamily="34" charset="0"/>
              </a:rPr>
              <a:t>Update LIMIT, and </a:t>
            </a:r>
            <a:r>
              <a:rPr lang="en-IN" sz="1600" b="1" dirty="0">
                <a:solidFill>
                  <a:schemeClr val="accent2">
                    <a:lumMod val="50000"/>
                  </a:schemeClr>
                </a:solidFill>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smtClean="0">
                <a:solidFill>
                  <a:schemeClr val="accent2">
                    <a:lumMod val="50000"/>
                  </a:schemeClr>
                </a:solidFill>
              </a:rPr>
              <a:t> "</a:t>
            </a:r>
            <a:r>
              <a:rPr lang="en-IN" sz="2000" dirty="0">
                <a:solidFill>
                  <a:schemeClr val="accent2">
                    <a:lumMod val="50000"/>
                  </a:schemeClr>
                </a:solidFill>
              </a:rPr>
              <a:t>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a:t>
            </a:r>
            <a:r>
              <a:rPr lang="en-IN" sz="2000" b="1" i="1" dirty="0" smtClean="0">
                <a:solidFill>
                  <a:schemeClr val="accent2">
                    <a:lumMod val="50000"/>
                  </a:schemeClr>
                </a:solidFill>
              </a:rPr>
              <a:t>. . ."</a:t>
            </a:r>
            <a:endParaRPr lang="en-IN" sz="2000" b="1" i="1" dirty="0">
              <a:solidFill>
                <a:schemeClr val="accent2">
                  <a:lumMod val="50000"/>
                </a:schemeClr>
              </a:solidFill>
            </a:endParaRPr>
          </a:p>
          <a:p>
            <a:pPr indent="-285750">
              <a:lnSpc>
                <a:spcPct val="150000"/>
              </a:lnSpc>
              <a:buFont typeface="Wingdings" pitchFamily="2" charset="2"/>
              <a:buChar char="v"/>
            </a:pPr>
            <a:r>
              <a:rPr lang="en-IN" sz="2000" dirty="0" smtClean="0">
                <a:solidFill>
                  <a:schemeClr val="accent2">
                    <a:lumMod val="50000"/>
                  </a:schemeClr>
                </a:solidFill>
              </a:rPr>
              <a:t> Tuples </a:t>
            </a:r>
            <a:r>
              <a:rPr lang="en-IN" sz="2000" dirty="0">
                <a:solidFill>
                  <a:schemeClr val="accent2">
                    <a:lumMod val="50000"/>
                  </a:schemeClr>
                </a:solidFill>
              </a:rPr>
              <a:t>are sorted by specified attributes</a:t>
            </a:r>
          </a:p>
          <a:p>
            <a:pPr indent="-285750">
              <a:lnSpc>
                <a:spcPct val="150000"/>
              </a:lnSpc>
              <a:buFont typeface="Wingdings" pitchFamily="2" charset="2"/>
              <a:buChar char="v"/>
            </a:pPr>
            <a:r>
              <a:rPr lang="en-IN" sz="2000" dirty="0" smtClean="0">
                <a:solidFill>
                  <a:schemeClr val="accent2">
                    <a:lumMod val="50000"/>
                  </a:schemeClr>
                </a:solidFill>
              </a:rPr>
              <a:t> Results </a:t>
            </a:r>
            <a:r>
              <a:rPr lang="en-IN" sz="2000" dirty="0">
                <a:solidFill>
                  <a:schemeClr val="accent2">
                    <a:lumMod val="50000"/>
                  </a:schemeClr>
                </a:solidFill>
              </a:rPr>
              <a:t>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first</a:t>
            </a:r>
          </a:p>
          <a:p>
            <a:pPr indent="-285750">
              <a:lnSpc>
                <a:spcPct val="150000"/>
              </a:lnSpc>
              <a:buFont typeface="Wingdings" pitchFamily="2" charset="2"/>
              <a:buChar char="v"/>
            </a:pPr>
            <a:r>
              <a:rPr lang="en-IN" sz="2000" dirty="0" smtClean="0">
                <a:solidFill>
                  <a:schemeClr val="accent2">
                    <a:lumMod val="50000"/>
                  </a:schemeClr>
                </a:solidFill>
              </a:rPr>
              <a:t> Within </a:t>
            </a:r>
            <a:r>
              <a:rPr lang="en-IN" sz="2000" dirty="0">
                <a:solidFill>
                  <a:schemeClr val="accent2">
                    <a:lumMod val="50000"/>
                  </a:schemeClr>
                </a:solidFill>
              </a:rPr>
              <a:t>each value of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results 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 xmlns:p14="http://schemas.microsoft.com/office/powerpoint/2010/main" val="242793776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Tree>
    <p:extLst>
      <p:ext uri="{BB962C8B-B14F-4D97-AF65-F5344CB8AC3E}">
        <p14:creationId xmlns="" xmlns:p14="http://schemas.microsoft.com/office/powerpoint/2010/main" val="228561882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29098280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smtClean="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smtClean="0">
              <a:solidFill>
                <a:srgbClr val="006C86"/>
              </a:solidFill>
            </a:endParaRPr>
          </a:p>
          <a:p>
            <a:pPr marL="342900" indent="-342900">
              <a:buFont typeface="Arial" pitchFamily="34" charset="0"/>
              <a:buChar char="•"/>
            </a:pPr>
            <a:r>
              <a:rPr lang="en-US" sz="1900" dirty="0" smtClean="0">
                <a:solidFill>
                  <a:srgbClr val="006C86"/>
                </a:solidFill>
              </a:rPr>
              <a:t> Predicates can be used as follows: In a SELECT statement's </a:t>
            </a:r>
            <a:r>
              <a:rPr lang="en-US" sz="1900" b="1" i="1" dirty="0" smtClean="0">
                <a:solidFill>
                  <a:srgbClr val="006C86"/>
                </a:solidFill>
              </a:rPr>
              <a:t>WHERE</a:t>
            </a:r>
            <a:r>
              <a:rPr lang="en-US" sz="1900" dirty="0" smtClean="0">
                <a:solidFill>
                  <a:srgbClr val="006C86"/>
                </a:solidFill>
              </a:rPr>
              <a:t> clause or </a:t>
            </a:r>
            <a:r>
              <a:rPr lang="en-US" sz="1900" b="1" i="1" dirty="0" smtClean="0">
                <a:solidFill>
                  <a:srgbClr val="006C86"/>
                </a:solidFill>
              </a:rPr>
              <a:t>HAVING</a:t>
            </a:r>
            <a:r>
              <a:rPr lang="en-US" sz="1900" dirty="0" smtClean="0">
                <a:solidFill>
                  <a:srgbClr val="006C86"/>
                </a:solidFill>
              </a:rPr>
              <a:t> clause to determine which rows are relevant to a particular query.</a:t>
            </a:r>
            <a:endParaRPr lang="en-US" sz="1900" dirty="0">
              <a:solidFill>
                <a:srgbClr val="006C86"/>
              </a:solidFill>
            </a:endParaRP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smtClean="0">
                <a:solidFill>
                  <a:schemeClr val="accent2">
                    <a:lumMod val="50000"/>
                  </a:schemeClr>
                </a:solidFill>
              </a:rPr>
              <a:t> r</a:t>
            </a:r>
            <a:r>
              <a:rPr lang="en-US" sz="2000" baseline="-25000" dirty="0" smtClean="0">
                <a:solidFill>
                  <a:schemeClr val="accent2">
                    <a:lumMod val="50000"/>
                  </a:schemeClr>
                </a:solidFill>
              </a:rPr>
              <a:t>i</a:t>
            </a:r>
            <a:r>
              <a:rPr lang="en-US" sz="2000" dirty="0" smtClean="0">
                <a:solidFill>
                  <a:schemeClr val="accent2">
                    <a:lumMod val="50000"/>
                  </a:schemeClr>
                </a:solidFill>
              </a:rPr>
              <a:t> are the relations (tables) </a:t>
            </a:r>
          </a:p>
          <a:p>
            <a:pPr>
              <a:lnSpc>
                <a:spcPct val="150000"/>
              </a:lnSpc>
              <a:buFont typeface="Wingdings" pitchFamily="2" charset="2"/>
              <a:buChar char="v"/>
            </a:pPr>
            <a:r>
              <a:rPr lang="en-US" sz="2000" dirty="0" smtClean="0">
                <a:solidFill>
                  <a:schemeClr val="accent2">
                    <a:lumMod val="50000"/>
                  </a:schemeClr>
                </a:solidFill>
              </a:rPr>
              <a:t> A</a:t>
            </a:r>
            <a:r>
              <a:rPr lang="en-US" sz="2000" baseline="-25000" dirty="0" smtClean="0">
                <a:solidFill>
                  <a:schemeClr val="accent2">
                    <a:lumMod val="50000"/>
                  </a:schemeClr>
                </a:solidFill>
              </a:rPr>
              <a:t>i</a:t>
            </a:r>
            <a:r>
              <a:rPr lang="en-US" sz="2000" dirty="0" smtClean="0">
                <a:solidFill>
                  <a:schemeClr val="accent2">
                    <a:lumMod val="50000"/>
                  </a:schemeClr>
                </a:solidFill>
              </a:rPr>
              <a:t> are attributes (columns) </a:t>
            </a:r>
          </a:p>
          <a:p>
            <a:pPr>
              <a:lnSpc>
                <a:spcPct val="150000"/>
              </a:lnSpc>
              <a:buFont typeface="Wingdings" pitchFamily="2" charset="2"/>
              <a:buChar char="v"/>
            </a:pPr>
            <a:r>
              <a:rPr lang="en-US" sz="2000" dirty="0" smtClean="0">
                <a:solidFill>
                  <a:schemeClr val="accent2">
                    <a:lumMod val="50000"/>
                  </a:schemeClr>
                </a:solidFill>
              </a:rPr>
              <a:t> P is the selection predicate</a:t>
            </a:r>
            <a:endParaRPr lang="en-US" sz="2000" dirty="0">
              <a:solidFill>
                <a:schemeClr val="accent2">
                  <a:lumMod val="50000"/>
                </a:schemeClr>
              </a:solidFill>
            </a:endParaRPr>
          </a:p>
        </p:txBody>
      </p:sp>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eg.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eg.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eg. SELECT NOT 1;</a:t>
                      </a:r>
                    </a:p>
                  </a:txBody>
                  <a:tcPr anchor="ctr"/>
                </a:tc>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409196845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smtClean="0">
                <a:solidFill>
                  <a:srgbClr val="00B0F0"/>
                </a:solidFill>
                <a:latin typeface="Consolas" pitchFamily="49" charset="0"/>
              </a:rPr>
              <a:t>SELECT GREATEST(10, 20, 30),    </a:t>
            </a:r>
            <a:r>
              <a:rPr lang="en-US" i="1" dirty="0" smtClean="0">
                <a:solidFill>
                  <a:srgbClr val="00B050"/>
                </a:solidFill>
                <a:latin typeface="Consolas" pitchFamily="49" charset="0"/>
              </a:rPr>
              <a:t>-- 30</a:t>
            </a:r>
            <a:endParaRPr lang="en-US" dirty="0" smtClean="0">
              <a:solidFill>
                <a:srgbClr val="00B050"/>
              </a:solidFill>
              <a:latin typeface="Consolas" pitchFamily="49" charset="0"/>
            </a:endParaRPr>
          </a:p>
          <a:p>
            <a:pPr latinLnBrk="1"/>
            <a:r>
              <a:rPr lang="en-US" dirty="0" smtClean="0">
                <a:solidFill>
                  <a:srgbClr val="00B0F0"/>
                </a:solidFill>
                <a:latin typeface="Consolas" pitchFamily="49" charset="0"/>
              </a:rPr>
              <a:t>       LEAST(10, 20, 30); 	   </a:t>
            </a:r>
            <a:r>
              <a:rPr lang="en-US" i="1" dirty="0" smtClean="0">
                <a:solidFill>
                  <a:srgbClr val="00B050"/>
                </a:solidFill>
                <a:latin typeface="Consolas" pitchFamily="49" charset="0"/>
              </a:rPr>
              <a:t>-- 10</a:t>
            </a:r>
            <a:endParaRPr lang="en-US" dirty="0" smtClean="0">
              <a:solidFill>
                <a:srgbClr val="00B050"/>
              </a:solidFill>
              <a:latin typeface="Consolas" pitchFamily="49" charset="0"/>
            </a:endParaRPr>
          </a:p>
          <a:p>
            <a:pPr latinLnBrk="1"/>
            <a:r>
              <a:rPr lang="en-US" sz="1050" dirty="0" smtClean="0">
                <a:solidFill>
                  <a:srgbClr val="00B0F0"/>
                </a:solidFill>
                <a:latin typeface="Consolas" pitchFamily="49" charset="0"/>
              </a:rPr>
              <a:t>  </a:t>
            </a:r>
          </a:p>
          <a:p>
            <a:pPr latinLnBrk="1"/>
            <a:r>
              <a:rPr lang="en-US" dirty="0" smtClean="0">
                <a:solidFill>
                  <a:srgbClr val="00B0F0"/>
                </a:solidFill>
                <a:latin typeface="Consolas" pitchFamily="49" charset="0"/>
              </a:rPr>
              <a:t>SELECT GREATEST(10, null, 30),  </a:t>
            </a:r>
            <a:r>
              <a:rPr lang="en-US" i="1" dirty="0" smtClean="0">
                <a:solidFill>
                  <a:srgbClr val="00B050"/>
                </a:solidFill>
                <a:latin typeface="Consolas" pitchFamily="49" charset="0"/>
              </a:rPr>
              <a:t>-- null</a:t>
            </a:r>
            <a:endParaRPr lang="en-US" dirty="0" smtClean="0">
              <a:solidFill>
                <a:srgbClr val="00B050"/>
              </a:solidFill>
              <a:latin typeface="Consolas" pitchFamily="49" charset="0"/>
            </a:endParaRPr>
          </a:p>
          <a:p>
            <a:pPr latinLnBrk="1"/>
            <a:r>
              <a:rPr lang="en-US" dirty="0" smtClean="0">
                <a:solidFill>
                  <a:srgbClr val="00B0F0"/>
                </a:solidFill>
                <a:latin typeface="Consolas" pitchFamily="49" charset="0"/>
              </a:rPr>
              <a:t>       LEAST(10, null , 30);    </a:t>
            </a:r>
            <a:r>
              <a:rPr lang="en-US" i="1" dirty="0" smtClean="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 xmlns:p14="http://schemas.microsoft.com/office/powerpoint/2010/main" val="88770538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31395347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4189364523"/>
      </p:ext>
    </p:extLst>
  </p:cSld>
  <p:clrMapOvr>
    <a:masterClrMapping/>
  </p:clrMapOvr>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3680069024"/>
      </p:ext>
    </p:extLst>
  </p:cSld>
  <p:clrMapOvr>
    <a:masterClrMapping/>
  </p:clrMapOvr>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55898606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081086"/>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78621105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 xmlns:p14="http://schemas.microsoft.com/office/powerpoint/2010/main" val="382902519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 xmlns:p14="http://schemas.microsoft.com/office/powerpoint/2010/main" val="188257062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80339252"/>
      </p:ext>
    </p:extLst>
  </p:cSld>
  <p:clrMapOvr>
    <a:masterClrMapping/>
  </p:clrMapOv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1070194761"/>
      </p:ext>
    </p:extLst>
  </p:cSld>
  <p:clrMapOvr>
    <a:masterClrMapping/>
  </p:clrMapOvr>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 xmlns:p14="http://schemas.microsoft.com/office/powerpoint/2010/main" val="234475752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3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 F</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 </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25000" dirty="0" smtClean="0">
                <a:solidFill>
                  <a:srgbClr val="006C86"/>
                </a:solidFill>
                <a:latin typeface="Verdana" panose="020B0604030504040204" pitchFamily="34" charset="0"/>
                <a:ea typeface="Verdana" panose="020B0604030504040204" pitchFamily="34" charset="0"/>
              </a:rPr>
              <a:t>…..</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30000" dirty="0" smtClean="0">
                <a:solidFill>
                  <a:srgbClr val="006C86"/>
                </a:solidFill>
                <a:latin typeface="Verdana" panose="020B0604030504040204" pitchFamily="34" charset="0"/>
                <a:ea typeface="Verdana" panose="020B0604030504040204" pitchFamily="34" charset="0"/>
              </a:rPr>
              <a:t> </a:t>
            </a:r>
            <a:r>
              <a:rPr lang="en-IN" sz="2800" baseline="30000" dirty="0" smtClean="0">
                <a:solidFill>
                  <a:srgbClr val="006C86"/>
                </a:solidFill>
                <a:latin typeface="Verdana" panose="020B0604030504040204" pitchFamily="34" charset="0"/>
                <a:ea typeface="Verdana" panose="020B0604030504040204" pitchFamily="34" charset="0"/>
              </a:rPr>
              <a:t>(</a:t>
            </a:r>
            <a:r>
              <a:rPr lang="en-IN" sz="2800" b="1" i="1" baseline="30000" dirty="0" smtClean="0">
                <a:solidFill>
                  <a:srgbClr val="006C86"/>
                </a:solidFill>
                <a:latin typeface="Verdana" panose="020B0604030504040204" pitchFamily="34" charset="0"/>
                <a:ea typeface="Verdana" panose="020B0604030504040204" pitchFamily="34" charset="0"/>
              </a:rPr>
              <a:t>r</a:t>
            </a:r>
            <a:r>
              <a:rPr lang="en-IN" sz="2800" baseline="30000" dirty="0" smtClean="0">
                <a:solidFill>
                  <a:srgbClr val="006C86"/>
                </a:solidFill>
                <a:latin typeface="Verdana" panose="020B0604030504040204" pitchFamily="34" charset="0"/>
                <a:ea typeface="Verdana" panose="020B0604030504040204" pitchFamily="34" charset="0"/>
              </a:rPr>
              <a:t>)</a:t>
            </a:r>
            <a:endParaRPr lang="en-IN" sz="2800" baseline="30000" dirty="0">
              <a:solidFill>
                <a:srgbClr val="006C86"/>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37938450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 xmlns:p14="http://schemas.microsoft.com/office/powerpoint/2010/main" val="29971258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5683416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 xmlns:p14="http://schemas.microsoft.com/office/powerpoint/2010/main" val="137288529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 xmlns:p14="http://schemas.microsoft.com/office/powerpoint/2010/main" val="215404171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SELECT-LIST</a:t>
            </a:r>
            <a:r>
              <a:rPr lang="en-US" sz="22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ORDER BY</a:t>
            </a:r>
            <a:r>
              <a:rPr lang="en-US" sz="22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and in the </a:t>
            </a:r>
            <a:r>
              <a:rPr lang="en-US" sz="2200" b="1" dirty="0" smtClean="0">
                <a:solidFill>
                  <a:srgbClr val="527E67"/>
                </a:solidFill>
                <a:latin typeface="Arial" pitchFamily="34" charset="0"/>
                <a:ea typeface="+mj-ea"/>
                <a:cs typeface="Arial" pitchFamily="34" charset="0"/>
              </a:rPr>
              <a:t>HAVING</a:t>
            </a:r>
            <a:r>
              <a:rPr lang="en-US" sz="22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411239766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99665275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407730559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 xmlns:p14="http://schemas.microsoft.com/office/powerpoint/2010/main" val="360553676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3815837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 xmlns:p14="http://schemas.microsoft.com/office/powerpoint/2010/main" val="7834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8499865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21741024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71186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903269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 xmlns:p14="http://schemas.microsoft.com/office/powerpoint/2010/main" val="359248076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r>
              <a:rPr lang="en-US" dirty="0" smtClean="0">
                <a:solidFill>
                  <a:srgbClr val="0077AA"/>
                </a:solidFill>
                <a:latin typeface="Liberation Mono"/>
              </a:rPr>
              <a:t>]]</a:t>
            </a:r>
          </a:p>
          <a:p>
            <a:pPr>
              <a:lnSpc>
                <a:spcPct val="150000"/>
              </a:lnSpc>
            </a:pPr>
            <a:r>
              <a:rPr lang="en-US" dirty="0" smtClean="0">
                <a:solidFill>
                  <a:srgbClr val="0077AA"/>
                </a:solidFill>
                <a:latin typeface="Liberation Mono"/>
              </a:rPr>
              <a:t>    [ HAVING having_condition ] </a:t>
            </a:r>
            <a:endParaRPr lang="en-US" dirty="0">
              <a:solidFill>
                <a:srgbClr val="0077AA"/>
              </a:solidFill>
              <a:latin typeface="Liberation Mono"/>
            </a:endParaRPr>
          </a:p>
        </p:txBody>
      </p:sp>
    </p:spTree>
    <p:extLst>
      <p:ext uri="{BB962C8B-B14F-4D97-AF65-F5344CB8AC3E}">
        <p14:creationId xmlns="" xmlns:p14="http://schemas.microsoft.com/office/powerpoint/2010/main" val="140734368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 xmlns:p14="http://schemas.microsoft.com/office/powerpoint/2010/main" val="1633759441"/>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a:t>
            </a:r>
            <a:r>
              <a:rPr lang="en-IN">
                <a:latin typeface="Arial" panose="020B0604020202020204" pitchFamily="34" charset="0"/>
                <a:cs typeface="Arial" panose="020B0604020202020204" pitchFamily="34" charset="0"/>
              </a:rPr>
              <a:t>WHERE </a:t>
            </a:r>
            <a:r>
              <a:rPr lang="en-IN" smtClean="0">
                <a:latin typeface="Arial" panose="020B0604020202020204" pitchFamily="34" charset="0"/>
                <a:cs typeface="Arial" panose="020B0604020202020204" pitchFamily="34" charset="0"/>
              </a:rPr>
              <a:t>clause condition, </a:t>
            </a:r>
            <a:r>
              <a:rPr lang="en-IN" dirty="0">
                <a:latin typeface="Arial" panose="020B0604020202020204" pitchFamily="34" charset="0"/>
                <a:cs typeface="Arial" panose="020B0604020202020204" pitchFamily="34" charset="0"/>
              </a:rPr>
              <a:t>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 xmlns:p14="http://schemas.microsoft.com/office/powerpoint/2010/main" val="426566084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 xmlns:p14="http://schemas.microsoft.com/office/powerpoint/2010/main" val="114629506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 xmlns:p14="http://schemas.microsoft.com/office/powerpoint/2010/main" val="31186497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smtClean="0">
                <a:solidFill>
                  <a:srgbClr val="0077AA"/>
                </a:solidFill>
                <a:latin typeface="Liberation Mono"/>
              </a:rPr>
              <a:t>RANK() 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 | DESC] [, </a:t>
            </a:r>
            <a:r>
              <a:rPr lang="en-US" i="1" dirty="0" smtClean="0"/>
              <a:t>expr</a:t>
            </a:r>
            <a:r>
              <a:rPr lang="en-US" dirty="0" smtClean="0"/>
              <a:t> [ASC | DESC]] ...</a:t>
            </a:r>
            <a:r>
              <a:rPr lang="en-US" dirty="0" smtClean="0">
                <a:solidFill>
                  <a:srgbClr val="0077AA"/>
                </a:solidFill>
                <a:latin typeface="Liberation Mono"/>
              </a:rPr>
              <a:t>)</a:t>
            </a:r>
          </a:p>
          <a:p>
            <a:pPr marL="342900" indent="-342900">
              <a:lnSpc>
                <a:spcPct val="150000"/>
              </a:lnSpc>
              <a:buFont typeface="Arial" pitchFamily="34" charset="0"/>
              <a:buChar char="•"/>
            </a:pPr>
            <a:endParaRPr lang="en-US" dirty="0" smtClean="0">
              <a:solidFill>
                <a:srgbClr val="0077AA"/>
              </a:solidFill>
              <a:latin typeface="Liberation Mono"/>
            </a:endParaRPr>
          </a:p>
          <a:p>
            <a:pPr marL="342900" indent="-342900">
              <a:lnSpc>
                <a:spcPct val="150000"/>
              </a:lnSpc>
              <a:buFont typeface="Arial" pitchFamily="34" charset="0"/>
              <a:buChar char="•"/>
            </a:pPr>
            <a:r>
              <a:rPr lang="en-US" dirty="0" smtClean="0">
                <a:solidFill>
                  <a:srgbClr val="0077AA"/>
                </a:solidFill>
                <a:latin typeface="Liberation Mono"/>
              </a:rPr>
              <a:t>DENSE_RANK() 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[ASC|DESC] [, </a:t>
            </a:r>
            <a:r>
              <a:rPr lang="en-US" i="1" dirty="0" smtClean="0"/>
              <a:t>expr</a:t>
            </a:r>
            <a:r>
              <a:rPr lang="en-US" dirty="0" smtClean="0"/>
              <a:t> [ASC | DESC]] ...</a:t>
            </a:r>
            <a:r>
              <a:rPr lang="en-US" dirty="0" smtClean="0">
                <a:solidFill>
                  <a:srgbClr val="0077AA"/>
                </a:solidFill>
                <a:latin typeface="Liberation Mono"/>
              </a:rPr>
              <a:t>)</a:t>
            </a:r>
          </a:p>
          <a:p>
            <a:pPr marL="342900" indent="-342900">
              <a:lnSpc>
                <a:spcPct val="150000"/>
              </a:lnSpc>
              <a:buFont typeface="Arial" pitchFamily="34" charset="0"/>
              <a:buChar char="•"/>
            </a:pPr>
            <a:endParaRPr lang="en-US" dirty="0" smtClean="0">
              <a:solidFill>
                <a:srgbClr val="0077AA"/>
              </a:solidFill>
              <a:latin typeface="Liberation Mono"/>
            </a:endParaRPr>
          </a:p>
          <a:p>
            <a:pPr marL="342900" indent="-342900">
              <a:lnSpc>
                <a:spcPct val="150000"/>
              </a:lnSpc>
              <a:buFont typeface="Arial" pitchFamily="34" charset="0"/>
              <a:buChar char="•"/>
            </a:pPr>
            <a:r>
              <a:rPr lang="en-US" dirty="0" smtClean="0">
                <a:solidFill>
                  <a:srgbClr val="0077AA"/>
                </a:solidFill>
                <a:latin typeface="Liberation Mono"/>
              </a:rPr>
              <a:t>ROW_NUMBER() 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[ASC|DESC] [, </a:t>
            </a:r>
            <a:r>
              <a:rPr lang="en-US" i="1" dirty="0" smtClean="0"/>
              <a:t>expr</a:t>
            </a:r>
            <a:r>
              <a:rPr lang="en-US" dirty="0" smtClean="0"/>
              <a:t> [ASC | DESC]] ...</a:t>
            </a:r>
            <a:r>
              <a:rPr lang="en-US" dirty="0" smtClean="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TODO</a:t>
            </a:r>
            <a:endParaRPr lang="en-IN"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62842086"/>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 xmlns:p14="http://schemas.microsoft.com/office/powerpoint/2010/main" val="212027453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 xmlns:p14="http://schemas.microsoft.com/office/powerpoint/2010/main" val="1123074349"/>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smtClean="0">
                <a:solidFill>
                  <a:srgbClr val="A67F59"/>
                </a:solidFill>
                <a:latin typeface="Liberation Mono"/>
              </a:rPr>
              <a:t>mysql&gt;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 </a:t>
            </a:r>
            <a:r>
              <a:rPr lang="en-US" dirty="0" smtClean="0">
                <a:solidFill>
                  <a:srgbClr val="0077AA"/>
                </a:solidFill>
                <a:latin typeface="Liberation Mono"/>
                <a:ea typeface="Times New Roman" panose="02020603050405020304" pitchFamily="18" charset="0"/>
              </a:rPr>
              <a:t>FROM</a:t>
            </a:r>
            <a:r>
              <a:rPr lang="en-US" dirty="0" smtClean="0">
                <a:latin typeface="Liberation Mono"/>
              </a:rPr>
              <a:t>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a:t>
            </a:r>
            <a:r>
              <a:rPr lang="en-US" dirty="0" smtClean="0">
                <a:solidFill>
                  <a:srgbClr val="EE9900"/>
                </a:solidFill>
                <a:latin typeface="Liberation Mono"/>
              </a:rPr>
              <a:t>@cnt</a:t>
            </a:r>
            <a:r>
              <a:rPr lang="en-US" dirty="0" smtClean="0">
                <a:solidFill>
                  <a:schemeClr val="accent5">
                    <a:lumMod val="50000"/>
                  </a:schemeClr>
                </a:solidFill>
                <a:latin typeface="Liberation Mono"/>
              </a:rPr>
              <a:t> </a:t>
            </a:r>
            <a:r>
              <a:rPr lang="en-US" dirty="0" smtClean="0">
                <a:solidFill>
                  <a:srgbClr val="A67F59"/>
                </a:solidFill>
                <a:latin typeface="Liberation Mono"/>
              </a:rPr>
              <a:t>:=</a:t>
            </a:r>
            <a:r>
              <a:rPr lang="en-US" dirty="0" smtClean="0">
                <a:solidFill>
                  <a:schemeClr val="accent5">
                    <a:lumMod val="50000"/>
                  </a:schemeClr>
                </a:solidFill>
                <a:latin typeface="Liberation Mono"/>
              </a:rPr>
              <a:t> </a:t>
            </a:r>
            <a:r>
              <a:rPr lang="en-US" dirty="0" smtClean="0">
                <a:solidFill>
                  <a:srgbClr val="EE9900"/>
                </a:solidFill>
                <a:latin typeface="Liberation Mono"/>
              </a:rPr>
              <a:t>@cnt </a:t>
            </a:r>
            <a:r>
              <a:rPr lang="en-US" dirty="0" smtClean="0">
                <a:latin typeface="Liberation Mono"/>
              </a:rPr>
              <a:t>+ </a:t>
            </a:r>
            <a:r>
              <a:rPr lang="en-US" dirty="0" smtClean="0">
                <a:solidFill>
                  <a:srgbClr val="669900"/>
                </a:solidFill>
                <a:latin typeface="Liberation Mono"/>
              </a:rPr>
              <a:t>1</a:t>
            </a:r>
            <a:r>
              <a:rPr lang="en-US" dirty="0" smtClean="0">
                <a:latin typeface="Liberation Mono"/>
              </a:rPr>
              <a:t> R1, EMP.* </a:t>
            </a:r>
            <a:r>
              <a:rPr lang="en-US" dirty="0" smtClean="0">
                <a:solidFill>
                  <a:srgbClr val="0077AA"/>
                </a:solidFill>
                <a:latin typeface="Liberation Mono"/>
                <a:ea typeface="Times New Roman" panose="02020603050405020304" pitchFamily="18" charset="0"/>
              </a:rPr>
              <a:t>FROM</a:t>
            </a:r>
            <a:r>
              <a:rPr lang="en-US" dirty="0" smtClean="0">
                <a:latin typeface="Liberation Mono"/>
              </a:rPr>
              <a:t> EMP,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a:t>
            </a:r>
            <a:r>
              <a:rPr lang="en-US" dirty="0" smtClean="0">
                <a:solidFill>
                  <a:srgbClr val="EE9900"/>
                </a:solidFill>
                <a:latin typeface="Liberation Mono"/>
              </a:rPr>
              <a:t>@cnt </a:t>
            </a:r>
            <a:r>
              <a:rPr lang="en-US" dirty="0" smtClean="0">
                <a:solidFill>
                  <a:srgbClr val="A67F59"/>
                </a:solidFill>
                <a:latin typeface="Liberation Mono"/>
              </a:rPr>
              <a:t>:=</a:t>
            </a:r>
            <a:r>
              <a:rPr lang="en-US" dirty="0" smtClean="0">
                <a:solidFill>
                  <a:schemeClr val="accent5">
                    <a:lumMod val="50000"/>
                  </a:schemeClr>
                </a:solidFill>
                <a:latin typeface="Liberation Mono"/>
              </a:rPr>
              <a:t> </a:t>
            </a:r>
            <a:r>
              <a:rPr lang="en-US" dirty="0" smtClean="0">
                <a:solidFill>
                  <a:srgbClr val="669900"/>
                </a:solidFill>
                <a:latin typeface="Liberation Mono"/>
              </a:rPr>
              <a:t>0</a:t>
            </a:r>
            <a:r>
              <a:rPr lang="en-US" dirty="0" smtClean="0">
                <a:latin typeface="Liberation Mono"/>
              </a:rPr>
              <a:t>) T1) T2 </a:t>
            </a:r>
            <a:r>
              <a:rPr lang="en-US" dirty="0" smtClean="0">
                <a:solidFill>
                  <a:srgbClr val="0077AA"/>
                </a:solidFill>
                <a:latin typeface="Liberation Mono"/>
                <a:ea typeface="Times New Roman" panose="02020603050405020304" pitchFamily="18" charset="0"/>
              </a:rPr>
              <a:t>WHERE</a:t>
            </a:r>
            <a:r>
              <a:rPr lang="en-US" dirty="0" smtClean="0">
                <a:latin typeface="Liberation Mono"/>
              </a:rPr>
              <a:t> R1</a:t>
            </a:r>
            <a:r>
              <a:rPr lang="en-US" dirty="0" smtClean="0">
                <a:solidFill>
                  <a:srgbClr val="A67F59"/>
                </a:solidFill>
                <a:latin typeface="Liberation Mono"/>
              </a:rPr>
              <a:t> </a:t>
            </a:r>
            <a:r>
              <a:rPr lang="en-US" dirty="0" smtClean="0">
                <a:latin typeface="Liberation Mono"/>
              </a:rPr>
              <a:t>&gt; </a:t>
            </a:r>
            <a:r>
              <a:rPr lang="en-US" dirty="0" smtClean="0">
                <a:solidFill>
                  <a:srgbClr val="EE9900"/>
                </a:solidFill>
                <a:latin typeface="Liberation Mono"/>
              </a:rPr>
              <a:t>@cnt </a:t>
            </a:r>
            <a:r>
              <a:rPr lang="en-US" dirty="0" smtClean="0">
                <a:latin typeface="Liberation Mono"/>
              </a:rPr>
              <a:t>- </a:t>
            </a:r>
            <a:r>
              <a:rPr lang="en-US" dirty="0" smtClean="0">
                <a:solidFill>
                  <a:srgbClr val="669900"/>
                </a:solidFill>
                <a:latin typeface="Liberation Mono"/>
              </a:rPr>
              <a:t>7</a:t>
            </a:r>
            <a:r>
              <a:rPr lang="en-US" dirty="0" smtClean="0">
                <a:latin typeface="Liberation Mono"/>
              </a:rPr>
              <a:t>;</a:t>
            </a:r>
            <a:endParaRPr lang="en-US" dirty="0">
              <a:latin typeface="Liberation Mono"/>
            </a:endParaRP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63412930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735188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013676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 xmlns:p14="http://schemas.microsoft.com/office/powerpoint/2010/main" val="1957164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591944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04028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4429467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867614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 xmlns:p14="http://schemas.microsoft.com/office/powerpoint/2010/main" val="8252740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 xmlns:p14="http://schemas.microsoft.com/office/powerpoint/2010/main" val="3813885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 xmlns:p14="http://schemas.microsoft.com/office/powerpoint/2010/main" val="23607309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 xmlns:p14="http://schemas.microsoft.com/office/powerpoint/2010/main" val="17014306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a:t>
                      </a:r>
                      <a:r>
                        <a:rPr kumimoji="0" lang="en-US" sz="1800" kern="1200" dirty="0" err="1" smtClean="0">
                          <a:solidFill>
                            <a:schemeClr val="tx1"/>
                          </a:solidFill>
                          <a:latin typeface="Arial" pitchFamily="34" charset="0"/>
                          <a:ea typeface="+mn-ea"/>
                          <a:cs typeface="Arial" pitchFamily="34" charset="0"/>
                        </a:rPr>
                        <a:t>mysql</a:t>
                      </a:r>
                      <a:r>
                        <a:rPr kumimoji="0" lang="en-US" sz="1800" kern="1200" dirty="0" smtClean="0">
                          <a:solidFill>
                            <a:schemeClr val="tx1"/>
                          </a:solidFill>
                          <a:latin typeface="Arial" pitchFamily="34" charset="0"/>
                          <a:ea typeface="+mn-ea"/>
                          <a:cs typeface="Arial" pitchFamily="34" charset="0"/>
                        </a:rPr>
                        <a:t>,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 xmlns:p14="http://schemas.microsoft.com/office/powerpoint/2010/main" val="11230559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 xmlns:p14="http://schemas.microsoft.com/office/powerpoint/2010/main" val="32902620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783013475"/>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33475096"/>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4889766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212266341"/>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61654188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4751070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 </a:t>
            </a:r>
            <a:r>
              <a:rPr lang="en-IN" sz="2200" dirty="0" smtClean="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a:t>
            </a:r>
            <a:r>
              <a:rPr lang="en-IN" sz="2200" dirty="0" smtClean="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a:t>
            </a:r>
            <a:r>
              <a:rPr lang="en-IN" sz="2200" dirty="0" smtClean="0">
                <a:solidFill>
                  <a:srgbClr val="00B050"/>
                </a:solidFill>
                <a:latin typeface="Arial" panose="020B0604020202020204" pitchFamily="34" charset="0"/>
                <a:cs typeface="Arial" panose="020B0604020202020204" pitchFamily="34" charset="0"/>
              </a:rPr>
              <a:t>(to give in FROM clause)</a:t>
            </a:r>
            <a:endParaRPr lang="en-IN" sz="2200" dirty="0">
              <a:solidFill>
                <a:srgbClr val="00B05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8604681"/>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38140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5589414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 xmlns:p14="http://schemas.microsoft.com/office/powerpoint/2010/main" val="2128605411"/>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3381654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27656794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 xmlns:p14="http://schemas.microsoft.com/office/powerpoint/2010/main" val="3512762323"/>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 xmlns:p14="http://schemas.microsoft.com/office/powerpoint/2010/main" val="381768698"/>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 xmlns:p14="http://schemas.microsoft.com/office/powerpoint/2010/main" val="4049327036"/>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6336146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65160135"/>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9669869"/>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3184418"/>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16566366"/>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489079377"/>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49963047"/>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813788860"/>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 xmlns:p14="http://schemas.microsoft.com/office/powerpoint/2010/main" val="2524787196"/>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1446761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76387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347508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 xmlns:p14="http://schemas.microsoft.com/office/powerpoint/2010/main" val="1076667074"/>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smtClean="0">
                <a:solidFill>
                  <a:schemeClr val="bg2">
                    <a:lumMod val="50000"/>
                  </a:schemeClr>
                </a:solidFill>
              </a:rPr>
              <a:t>Cartesian/Product means</a:t>
            </a:r>
            <a:r>
              <a:rPr lang="en-US" sz="2000" dirty="0" smtClean="0">
                <a:solidFill>
                  <a:schemeClr val="bg2">
                    <a:lumMod val="50000"/>
                  </a:schemeClr>
                </a:solidFill>
              </a:rPr>
              <a:t> Number of Rows present in Table 1 Multiplied by Number of Rows present in Table 2. </a:t>
            </a:r>
          </a:p>
          <a:p>
            <a:endParaRPr lang="en-US" sz="2000" dirty="0" smtClean="0">
              <a:solidFill>
                <a:schemeClr val="bg2">
                  <a:lumMod val="50000"/>
                </a:schemeClr>
              </a:solidFill>
            </a:endParaRPr>
          </a:p>
          <a:p>
            <a:r>
              <a:rPr lang="en-US" sz="2000" dirty="0" smtClean="0">
                <a:solidFill>
                  <a:srgbClr val="E01E1E"/>
                </a:solidFill>
              </a:rPr>
              <a:t>TIP</a:t>
            </a:r>
            <a:r>
              <a:rPr lang="en-US" sz="2000" dirty="0" smtClean="0">
                <a:solidFill>
                  <a:schemeClr val="bg2">
                    <a:lumMod val="50000"/>
                  </a:schemeClr>
                </a:solidFill>
              </a:rPr>
              <a:t>: </a:t>
            </a:r>
            <a:r>
              <a:rPr lang="en-US" sz="2000" b="1" dirty="0" smtClean="0">
                <a:solidFill>
                  <a:schemeClr val="bg2">
                    <a:lumMod val="50000"/>
                  </a:schemeClr>
                </a:solidFill>
              </a:rPr>
              <a:t>Cross Join in MySQL</a:t>
            </a:r>
            <a:r>
              <a:rPr lang="en-US" sz="2000" dirty="0" smtClean="0">
                <a:solidFill>
                  <a:schemeClr val="bg2">
                    <a:lumMod val="50000"/>
                  </a:schemeClr>
                </a:solidFill>
              </a:rPr>
              <a:t> does not require any common column to </a:t>
            </a:r>
            <a:r>
              <a:rPr lang="en-US" sz="2000" b="1" dirty="0" smtClean="0">
                <a:solidFill>
                  <a:schemeClr val="bg2">
                    <a:lumMod val="50000"/>
                  </a:schemeClr>
                </a:solidFill>
              </a:rPr>
              <a:t>join</a:t>
            </a:r>
            <a:r>
              <a:rPr lang="en-US" sz="2000" dirty="0" smtClean="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 xmlns:p14="http://schemas.microsoft.com/office/powerpoint/2010/main" val="2765306214"/>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 xmlns:p14="http://schemas.microsoft.com/office/powerpoint/2010/main" val="1308689304"/>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 xmlns:p14="http://schemas.microsoft.com/office/powerpoint/2010/main" val="3515033859"/>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 xmlns:p14="http://schemas.microsoft.com/office/powerpoint/2010/main" val="3247180374"/>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smtClean="0">
                <a:solidFill>
                  <a:schemeClr val="bg2">
                    <a:lumMod val="50000"/>
                  </a:schemeClr>
                </a:solidFill>
              </a:rPr>
              <a:t>An </a:t>
            </a:r>
            <a:r>
              <a:rPr lang="en-US" sz="2000" b="1" dirty="0" smtClean="0">
                <a:solidFill>
                  <a:schemeClr val="bg2">
                    <a:lumMod val="50000"/>
                  </a:schemeClr>
                </a:solidFill>
              </a:rPr>
              <a:t>equijoin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with a </a:t>
            </a:r>
            <a:r>
              <a:rPr lang="en-US" sz="2000" b="1" dirty="0" smtClean="0">
                <a:solidFill>
                  <a:schemeClr val="bg2">
                    <a:lumMod val="50000"/>
                  </a:schemeClr>
                </a:solidFill>
              </a:rPr>
              <a:t>join</a:t>
            </a:r>
            <a:r>
              <a:rPr lang="en-US" sz="2000" dirty="0" smtClean="0">
                <a:solidFill>
                  <a:schemeClr val="bg2">
                    <a:lumMod val="50000"/>
                  </a:schemeClr>
                </a:solidFill>
              </a:rPr>
              <a:t> condition containing an equality operator. An </a:t>
            </a:r>
            <a:r>
              <a:rPr lang="en-US" sz="2000" b="1" dirty="0" smtClean="0">
                <a:solidFill>
                  <a:schemeClr val="bg2">
                    <a:lumMod val="50000"/>
                  </a:schemeClr>
                </a:solidFill>
              </a:rPr>
              <a:t>equijoin</a:t>
            </a:r>
            <a:r>
              <a:rPr lang="en-US" sz="2000" dirty="0" smtClean="0">
                <a:solidFill>
                  <a:schemeClr val="bg2">
                    <a:lumMod val="50000"/>
                  </a:schemeClr>
                </a:solidFill>
              </a:rPr>
              <a:t> returns only the rows that have equivalent values for the specified columns. An inner </a:t>
            </a:r>
            <a:r>
              <a:rPr lang="en-US" sz="2000" b="1" dirty="0" smtClean="0">
                <a:solidFill>
                  <a:schemeClr val="bg2">
                    <a:lumMod val="50000"/>
                  </a:schemeClr>
                </a:solidFill>
              </a:rPr>
              <a:t>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of two or more tables that returns only those rows (compared using a comparison operator) that satisfy the </a:t>
            </a:r>
            <a:r>
              <a:rPr lang="en-US" sz="2000" b="1" dirty="0" smtClean="0">
                <a:solidFill>
                  <a:schemeClr val="bg2">
                    <a:lumMod val="50000"/>
                  </a:schemeClr>
                </a:solidFill>
              </a:rPr>
              <a:t>join</a:t>
            </a:r>
            <a:r>
              <a:rPr lang="en-US" sz="2000" dirty="0" smtClean="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 xmlns:p14="http://schemas.microsoft.com/office/powerpoint/2010/main" val="1669231532"/>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 xmlns:p14="http://schemas.microsoft.com/office/powerpoint/2010/main" val="2999391625"/>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22076063"/>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 xmlns:p14="http://schemas.microsoft.com/office/powerpoint/2010/main" val="227315212"/>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422146112"/>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4159649965"/>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390655757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31382914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 xmlns:p14="http://schemas.microsoft.com/office/powerpoint/2010/main" val="63785259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
        <p:nvSpPr>
          <p:cNvPr id="4" name="Rectangle 3"/>
          <p:cNvSpPr/>
          <p:nvPr/>
        </p:nvSpPr>
        <p:spPr>
          <a:xfrm>
            <a:off x="142844" y="357166"/>
            <a:ext cx="6858048" cy="430887"/>
          </a:xfrm>
          <a:prstGeom prst="rect">
            <a:avLst/>
          </a:prstGeom>
        </p:spPr>
        <p:txBody>
          <a:bodyPr wrap="square">
            <a:spAutoFit/>
          </a:bodyPr>
          <a:lstStyle/>
          <a:p>
            <a:r>
              <a:rPr lang="en-US" sz="2200" dirty="0" smtClean="0">
                <a:solidFill>
                  <a:schemeClr val="accent4">
                    <a:lumMod val="50000"/>
                  </a:schemeClr>
                </a:solidFill>
                <a:latin typeface="Arial" pitchFamily="34" charset="0"/>
                <a:cs typeface="Arial" pitchFamily="34" charset="0"/>
              </a:rPr>
              <a:t>The ON clause is required for a right or left outer join.</a:t>
            </a:r>
            <a:endParaRPr lang="en-US" sz="2200" dirty="0">
              <a:solidFill>
                <a:schemeClr val="accent4">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1387879498"/>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51516683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3416029874"/>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97814769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685010817"/>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86535929"/>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4138488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 xmlns:p14="http://schemas.microsoft.com/office/powerpoint/2010/main" val="4034568701"/>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 xmlns:p14="http://schemas.microsoft.com/office/powerpoint/2010/main" val="1993342127"/>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 xmlns:p14="http://schemas.microsoft.com/office/powerpoint/2010/main" val="3299127102"/>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 xmlns:p14="http://schemas.microsoft.com/office/powerpoint/2010/main" val="3389791968"/>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 xmlns:p14="http://schemas.microsoft.com/office/powerpoint/2010/main" val="3881707447"/>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 xmlns:p14="http://schemas.microsoft.com/office/powerpoint/2010/main" val="1892188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41486658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120947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20805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 xmlns:p14="http://schemas.microsoft.com/office/powerpoint/2010/main" val="5120182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486560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90538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2077702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5565620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 xmlns:p14="http://schemas.microsoft.com/office/powerpoint/2010/main" val="2779365987"/>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 xmlns:p14="http://schemas.microsoft.com/office/powerpoint/2010/main" val="345885321"/>
      </p:ext>
    </p:extLst>
  </p:cSld>
  <p:clrMapOvr>
    <a:masterClrMapping/>
  </p:clrMapOvr>
  <p:transition/>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4588532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1477927"/>
      </p:ext>
    </p:extLst>
  </p:cSld>
  <p:clrMapOvr>
    <a:masterClrMapping/>
  </p:clrMapOvr>
  <p:transition/>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 xmlns:p14="http://schemas.microsoft.com/office/powerpoint/2010/main" val="345885321"/>
      </p:ext>
    </p:extLst>
  </p:cSld>
  <p:clrMapOvr>
    <a:masterClrMapping/>
  </p:clrMapOvr>
  <p:transition/>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459060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 xmlns:p14="http://schemas.microsoft.com/office/powerpoint/2010/main" val="3446041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89723082"/>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444856781"/>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6501712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8402470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066663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7017902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52486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5883917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37116413"/>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 xmlns:p14="http://schemas.microsoft.com/office/powerpoint/2010/main" val="975566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 xmlns:p14="http://schemas.microsoft.com/office/powerpoint/2010/main" val="15439158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38679953"/>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28760921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5844570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smtClean="0">
                <a:solidFill>
                  <a:srgbClr val="006C86"/>
                </a:solidFill>
                <a:latin typeface="arial" panose="020B0604020202020204" pitchFamily="34" charset="0"/>
              </a:rPr>
              <a:t>PAD_CHAR_TO_FULL_LENGTH</a:t>
            </a:r>
            <a:r>
              <a:rPr lang="en-IN" dirty="0" smtClean="0">
                <a:solidFill>
                  <a:srgbClr val="006C86"/>
                </a:solidFill>
                <a:latin typeface="arial" panose="020B0604020202020204" pitchFamily="34" charset="0"/>
              </a:rPr>
              <a:t> SQL </a:t>
            </a:r>
            <a:r>
              <a:rPr lang="en-IN" dirty="0">
                <a:solidFill>
                  <a:srgbClr val="006C86"/>
                </a:solidFill>
                <a:latin typeface="arial" panose="020B0604020202020204" pitchFamily="34" charset="0"/>
              </a:rPr>
              <a:t>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smtClean="0">
                <a:solidFill>
                  <a:srgbClr val="0070C0"/>
                </a:solidFill>
              </a:rPr>
              <a:t>As of MySQL 8.0.13, PAD_CHAR_TO_FULL_LENGTH is deprecated. It will be removed in a future version of MySQL.</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2599020258"/>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 xmlns:p14="http://schemas.microsoft.com/office/powerpoint/2010/main" val="2867959643"/>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 xmlns:p14="http://schemas.microsoft.com/office/powerpoint/2010/main" val="211888496"/>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 xmlns:p14="http://schemas.microsoft.com/office/powerpoint/2010/main" val="2057850781"/>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9355090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538579340"/>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2217411492"/>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 xmlns:p14="http://schemas.microsoft.com/office/powerpoint/2010/main" val="846369966"/>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 xmlns:p14="http://schemas.microsoft.com/office/powerpoint/2010/main" val="33417617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1256803995"/>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0087017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 xmlns:p14="http://schemas.microsoft.com/office/powerpoint/2010/main" val="1721346437"/>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1389362953"/>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 xmlns:p14="http://schemas.microsoft.com/office/powerpoint/2010/main" val="2350439288"/>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97574674"/>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37358333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275640641"/>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 xmlns:p14="http://schemas.microsoft.com/office/powerpoint/2010/main" val="1052058271"/>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142976" y="3429000"/>
            <a:ext cx="6786610" cy="646331"/>
          </a:xfrm>
          <a:prstGeom prst="rect">
            <a:avLst/>
          </a:prstGeom>
        </p:spPr>
        <p:txBody>
          <a:bodyPr wrap="square">
            <a:spAutoFit/>
          </a:bodyPr>
          <a:lstStyle/>
          <a:p>
            <a:r>
              <a:rPr lang="en-US" dirty="0" smtClean="0">
                <a:solidFill>
                  <a:srgbClr val="006C86"/>
                </a:solidFill>
              </a:rPr>
              <a:t>Values of a generated column are computed from an expression included in the column definition.</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a:t>
            </a:r>
            <a:r>
              <a:rPr lang="en-IN" sz="1700" dirty="0" smtClean="0">
                <a:solidFill>
                  <a:srgbClr val="000000"/>
                </a:solidFill>
                <a:latin typeface="Liberation Mono"/>
              </a:rPr>
              <a:t>Person </a:t>
            </a:r>
            <a:r>
              <a:rPr lang="en-IN" sz="1700" dirty="0" smtClean="0">
                <a:solidFill>
                  <a:srgbClr val="999999"/>
                </a:solidFill>
                <a:latin typeface="Liberation Mono"/>
              </a:rPr>
              <a:t>(</a:t>
            </a:r>
          </a:p>
          <a:p>
            <a:r>
              <a:rPr lang="en-IN" sz="1700" dirty="0" smtClean="0">
                <a:solidFill>
                  <a:srgbClr val="000000"/>
                </a:solidFill>
                <a:latin typeface="Liberation Mono"/>
              </a:rPr>
              <a:t>firstName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10</a:t>
            </a:r>
            <a:r>
              <a:rPr lang="en-IN" sz="1700" dirty="0" smtClean="0">
                <a:solidFill>
                  <a:srgbClr val="000000"/>
                </a:solidFill>
                <a:latin typeface="Liberation Mono"/>
              </a:rPr>
              <a:t>)</a:t>
            </a:r>
            <a:r>
              <a:rPr lang="en-IN" sz="1700" dirty="0" smtClean="0">
                <a:solidFill>
                  <a:srgbClr val="999999"/>
                </a:solidFill>
                <a:latin typeface="Liberation Mono"/>
              </a:rPr>
              <a:t>,</a:t>
            </a:r>
            <a:r>
              <a:rPr lang="en-IN" sz="1700" dirty="0" smtClean="0">
                <a:solidFill>
                  <a:srgbClr val="000000"/>
                </a:solidFill>
                <a:latin typeface="Liberation Mono"/>
              </a:rPr>
              <a:t> </a:t>
            </a:r>
          </a:p>
          <a:p>
            <a:r>
              <a:rPr lang="en-IN" sz="1700" dirty="0" smtClean="0">
                <a:solidFill>
                  <a:srgbClr val="000000"/>
                </a:solidFill>
                <a:latin typeface="Liberation Mono"/>
              </a:rPr>
              <a:t>lastName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10</a:t>
            </a:r>
            <a:r>
              <a:rPr lang="en-IN" sz="1700" dirty="0" smtClean="0">
                <a:solidFill>
                  <a:srgbClr val="000000"/>
                </a:solidFill>
                <a:latin typeface="Liberation Mono"/>
              </a:rPr>
              <a:t>)</a:t>
            </a:r>
            <a:r>
              <a:rPr lang="en-IN" sz="1700" dirty="0" smtClean="0">
                <a:solidFill>
                  <a:srgbClr val="999999"/>
                </a:solidFill>
                <a:latin typeface="Liberation Mono"/>
              </a:rPr>
              <a:t>,</a:t>
            </a:r>
            <a:r>
              <a:rPr lang="en-IN" sz="1700" dirty="0" smtClean="0">
                <a:solidFill>
                  <a:srgbClr val="000000"/>
                </a:solidFill>
                <a:latin typeface="Liberation Mono"/>
              </a:rPr>
              <a:t> </a:t>
            </a:r>
          </a:p>
          <a:p>
            <a:r>
              <a:rPr lang="en-IN" sz="1700" dirty="0" smtClean="0">
                <a:solidFill>
                  <a:srgbClr val="000000"/>
                </a:solidFill>
                <a:latin typeface="Liberation Mono"/>
              </a:rPr>
              <a:t>emailID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40</a:t>
            </a:r>
            <a:r>
              <a:rPr lang="en-IN" sz="1700" dirty="0" smtClean="0">
                <a:solidFill>
                  <a:srgbClr val="000000"/>
                </a:solidFill>
                <a:latin typeface="Liberation Mono"/>
              </a:rPr>
              <a:t>)</a:t>
            </a:r>
            <a:r>
              <a:rPr lang="en-IN" sz="1700" dirty="0" smtClean="0">
                <a:solidFill>
                  <a:srgbClr val="999999"/>
                </a:solidFill>
                <a:latin typeface="Liberation Mono"/>
              </a:rPr>
              <a:t> </a:t>
            </a:r>
            <a:r>
              <a:rPr lang="en-IN" sz="1700" dirty="0" smtClean="0">
                <a:solidFill>
                  <a:srgbClr val="0077AA"/>
                </a:solidFill>
                <a:latin typeface="Liberation Mono"/>
              </a:rPr>
              <a:t>GENERATED ALWAYS AS</a:t>
            </a:r>
            <a:r>
              <a:rPr lang="en-IN" sz="1700" dirty="0" smtClean="0">
                <a:solidFill>
                  <a:srgbClr val="000000"/>
                </a:solidFill>
                <a:latin typeface="Liberation Mono"/>
              </a:rPr>
              <a:t> </a:t>
            </a:r>
            <a:r>
              <a:rPr lang="en-IN" sz="1700" dirty="0" smtClean="0">
                <a:solidFill>
                  <a:srgbClr val="999999"/>
                </a:solidFill>
                <a:latin typeface="Liberation Mono"/>
              </a:rPr>
              <a:t>(concat(</a:t>
            </a:r>
            <a:r>
              <a:rPr lang="en-IN" sz="1700" dirty="0" smtClean="0">
                <a:latin typeface="Liberation Mono"/>
              </a:rPr>
              <a:t>firstName, '.', lastName</a:t>
            </a:r>
            <a:r>
              <a:rPr lang="en-IN" sz="1700" dirty="0" smtClean="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560504821"/>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964029205"/>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
        <p:nvSpPr>
          <p:cNvPr id="6" name="Rectangle 5"/>
          <p:cNvSpPr/>
          <p:nvPr/>
        </p:nvSpPr>
        <p:spPr>
          <a:xfrm>
            <a:off x="142876" y="5600658"/>
            <a:ext cx="8715404" cy="400110"/>
          </a:xfrm>
          <a:prstGeom prst="rect">
            <a:avLst/>
          </a:prstGeom>
        </p:spPr>
        <p:txBody>
          <a:bodyPr wrap="square">
            <a:spAutoFit/>
          </a:bodyPr>
          <a:lstStyle/>
          <a:p>
            <a:r>
              <a:rPr lang="en-US" sz="2000" b="1" dirty="0" smtClean="0">
                <a:solidFill>
                  <a:srgbClr val="2658E6"/>
                </a:solidFill>
              </a:rPr>
              <a:t>Unsigned</a:t>
            </a:r>
            <a:r>
              <a:rPr lang="en-US" sz="2000" dirty="0" smtClean="0">
                <a:solidFill>
                  <a:srgbClr val="2658E6"/>
                </a:solidFill>
              </a:rPr>
              <a:t> type can be used to permit only non-negative numbers</a:t>
            </a:r>
            <a:endParaRPr lang="en-US" sz="2000" dirty="0">
              <a:solidFill>
                <a:srgbClr val="2658E6"/>
              </a:solidFill>
            </a:endParaRPr>
          </a:p>
        </p:txBody>
      </p:sp>
    </p:spTree>
    <p:extLst>
      <p:ext uri="{BB962C8B-B14F-4D97-AF65-F5344CB8AC3E}">
        <p14:creationId xmlns="" xmlns:p14="http://schemas.microsoft.com/office/powerpoint/2010/main" val="468722535"/>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 xmlns:p14="http://schemas.microsoft.com/office/powerpoint/2010/main" val="3975298614"/>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51379239"/>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 xmlns:p14="http://schemas.microsoft.com/office/powerpoint/2010/main" val="3107903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 xmlns:p14="http://schemas.microsoft.com/office/powerpoint/2010/main" val="18884854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 xmlns:p14="http://schemas.microsoft.com/office/powerpoint/2010/main" val="2907623610"/>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2928758"/>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11960780"/>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86942385"/>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374743441"/>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32763047"/>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3662638649"/>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98841133"/>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9286813"/>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0142151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 xmlns:p14="http://schemas.microsoft.com/office/powerpoint/2010/main" val="1469596093"/>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 xmlns:p14="http://schemas.microsoft.com/office/powerpoint/2010/main" val="834576772"/>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 xmlns:p14="http://schemas.microsoft.com/office/powerpoint/2010/main" val="1257721072"/>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4282516866"/>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 xmlns:p14="http://schemas.microsoft.com/office/powerpoint/2010/main" val="148594766"/>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900297931"/>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35108934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2581842829"/>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423878017"/>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3059040269"/>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3240828758"/>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81896664"/>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04231385"/>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522131221"/>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 xmlns:p14="http://schemas.microsoft.com/office/powerpoint/2010/main" val="2406561690"/>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3685254420"/>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412755605"/>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869408089"/>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95462853"/>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smtClean="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endParaRPr lang="en-US" sz="2000" dirty="0">
              <a:solidFill>
                <a:srgbClr val="006C86"/>
              </a:solidFill>
            </a:endParaRPr>
          </a:p>
        </p:txBody>
      </p:sp>
    </p:spTree>
    <p:extLst>
      <p:ext uri="{BB962C8B-B14F-4D97-AF65-F5344CB8AC3E}">
        <p14:creationId xmlns="" xmlns:p14="http://schemas.microsoft.com/office/powerpoint/2010/main" val="1338227008"/>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43543644"/>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773200555"/>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678806817"/>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2248663808"/>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 xmlns:p14="http://schemas.microsoft.com/office/powerpoint/2010/main" val="27898431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2903269922"/>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smtClean="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endParaRPr lang="en-US" dirty="0"/>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a:t>
            </a:r>
            <a:r>
              <a:rPr lang="en-US" dirty="0" smtClean="0">
                <a:solidFill>
                  <a:srgbClr val="C41A1A"/>
                </a:solidFill>
              </a:rPr>
              <a:t>192.168.100.26 </a:t>
            </a:r>
            <a:r>
              <a:rPr lang="en-US" dirty="0">
                <a:solidFill>
                  <a:srgbClr val="C41A1A"/>
                </a:solidFill>
              </a:rPr>
              <a:t>-</a:t>
            </a:r>
            <a:r>
              <a:rPr lang="en-US" dirty="0" smtClean="0">
                <a:solidFill>
                  <a:srgbClr val="C41A1A"/>
                </a:solidFill>
              </a:rPr>
              <a:t>usaleel </a:t>
            </a:r>
            <a:r>
              <a:rPr lang="en-US" dirty="0">
                <a:solidFill>
                  <a:srgbClr val="C41A1A"/>
                </a:solidFill>
              </a:rPr>
              <a:t>-</a:t>
            </a:r>
            <a:r>
              <a:rPr lang="en-US" dirty="0" smtClean="0">
                <a:solidFill>
                  <a:srgbClr val="C41A1A"/>
                </a:solidFill>
              </a:rPr>
              <a:t>psaleel </a:t>
            </a:r>
            <a:r>
              <a:rPr lang="en-US" dirty="0">
                <a:solidFill>
                  <a:srgbClr val="C41A1A"/>
                </a:solidFill>
              </a:rPr>
              <a:t>db_name &gt; </a:t>
            </a:r>
            <a:r>
              <a:rPr lang="en-US" dirty="0" smtClean="0">
                <a:solidFill>
                  <a:srgbClr val="C41A1A"/>
                </a:solidFill>
              </a:rPr>
              <a:t>db_backup.sql</a:t>
            </a:r>
          </a:p>
          <a:p>
            <a:pPr marL="342900" indent="-342900">
              <a:buFont typeface="Arial" panose="020B0604020202020204" pitchFamily="34" charset="0"/>
              <a:buChar char="•"/>
            </a:pPr>
            <a:endParaRPr lang="en-US" dirty="0" smtClean="0">
              <a:solidFill>
                <a:srgbClr val="C41A1A"/>
              </a:solidFill>
            </a:endParaRPr>
          </a:p>
          <a:p>
            <a:pPr marL="342900" indent="-342900">
              <a:buFont typeface="Arial" panose="020B0604020202020204" pitchFamily="34" charset="0"/>
              <a:buChar char="•"/>
            </a:pPr>
            <a:r>
              <a:rPr lang="en-US" dirty="0" smtClean="0">
                <a:solidFill>
                  <a:srgbClr val="C41A1A"/>
                </a:solidFill>
              </a:rPr>
              <a:t>mysqldump </a:t>
            </a:r>
            <a:r>
              <a:rPr lang="en-US" dirty="0" smtClean="0">
                <a:solidFill>
                  <a:srgbClr val="0070C0"/>
                </a:solidFill>
              </a:rPr>
              <a:t>--column-statistics=0  </a:t>
            </a:r>
            <a:r>
              <a:rPr lang="en-US" dirty="0" smtClean="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92487683"/>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362904671"/>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1368750579"/>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smtClean="0">
                <a:solidFill>
                  <a:srgbClr val="006C86"/>
                </a:solidFill>
              </a:rPr>
              <a:t>Data Domain refers to all the valid values which a column may contain and can be done by giving data type to the column.</a:t>
            </a:r>
            <a:endParaRPr lang="en-US" dirty="0">
              <a:solidFill>
                <a:srgbClr val="006C86"/>
              </a:solidFill>
            </a:endParaRP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
        <p:nvSpPr>
          <p:cNvPr id="6" name="Rectangle 5"/>
          <p:cNvSpPr/>
          <p:nvPr/>
        </p:nvSpPr>
        <p:spPr>
          <a:xfrm>
            <a:off x="142844" y="1714488"/>
            <a:ext cx="5929354" cy="400110"/>
          </a:xfrm>
          <a:prstGeom prst="rect">
            <a:avLst/>
          </a:prstGeom>
        </p:spPr>
        <p:txBody>
          <a:bodyPr wrap="square">
            <a:spAutoFit/>
          </a:bodyPr>
          <a:lstStyle/>
          <a:p>
            <a:r>
              <a:rPr lang="en-US" sz="2000" dirty="0" smtClean="0">
                <a:solidFill>
                  <a:schemeClr val="accent2">
                    <a:lumMod val="50000"/>
                  </a:schemeClr>
                </a:solidFill>
              </a:rPr>
              <a:t>SET GLOBAL log_bin_trust_function_creators = 1;</a:t>
            </a:r>
            <a:endParaRPr lang="en-US" sz="2000" dirty="0">
              <a:solidFill>
                <a:schemeClr val="accent2">
                  <a:lumMod val="50000"/>
                </a:schemeClr>
              </a:solidFill>
            </a:endParaRPr>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a:t>
            </a:r>
            <a:r>
              <a:rPr lang="en-US" sz="2200" b="1" dirty="0" smtClean="0">
                <a:solidFill>
                  <a:schemeClr val="accent4">
                    <a:lumMod val="50000"/>
                  </a:schemeClr>
                </a:solidFill>
                <a:latin typeface="Gentium Basic"/>
              </a:rPr>
              <a:t>EmployeeID</a:t>
            </a:r>
            <a:r>
              <a:rPr lang="en-US" sz="2200" b="1" dirty="0">
                <a:solidFill>
                  <a:schemeClr val="accent4">
                    <a:lumMod val="50000"/>
                  </a:schemeClr>
                </a:solidFill>
                <a:latin typeface="Gentium Basic"/>
              </a:rPr>
              <a:t>, FullName, SSN, </a:t>
            </a:r>
            <a:r>
              <a:rPr lang="en-US" sz="2200" b="1" dirty="0" smtClean="0">
                <a:solidFill>
                  <a:schemeClr val="accent4">
                    <a:lumMod val="50000"/>
                  </a:schemeClr>
                </a:solidFill>
                <a:latin typeface="Gentium Basic"/>
              </a:rPr>
              <a:t>DateOfBirth)</a:t>
            </a:r>
            <a:endParaRPr lang="en-US" sz="2200" b="1" dirty="0">
              <a:solidFill>
                <a:schemeClr val="accent4">
                  <a:lumMod val="50000"/>
                </a:schemeClr>
              </a:solidFill>
              <a:latin typeface="Gentium Basic"/>
            </a:endParaRPr>
          </a:p>
        </p:txBody>
      </p:sp>
    </p:spTree>
    <p:extLst>
      <p:ext uri="{BB962C8B-B14F-4D97-AF65-F5344CB8AC3E}">
        <p14:creationId xmlns="" xmlns:p14="http://schemas.microsoft.com/office/powerpoint/2010/main" val="10658373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err="1" smtClean="0">
                <a:solidFill>
                  <a:srgbClr val="0083A2"/>
                </a:solidFill>
              </a:rPr>
              <a:t>mysql</a:t>
            </a:r>
            <a:r>
              <a:rPr lang="en-US" dirty="0" smtClean="0">
                <a:solidFill>
                  <a:srgbClr val="0083A2"/>
                </a:solidFill>
              </a:rPr>
              <a:t>&gt; insert into emp (empno,  ename,  sal,  mgr,  deptno) values(1, ‘ abc',   -10000,  7788, 10);</a:t>
            </a:r>
            <a:endParaRPr lang="en-US" dirty="0">
              <a:solidFill>
                <a:srgbClr val="0083A2"/>
              </a:solidFill>
            </a:endParaRP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smtClean="0">
                <a:solidFill>
                  <a:schemeClr val="accent4">
                    <a:lumMod val="75000"/>
                  </a:schemeClr>
                </a:solidFill>
              </a:rPr>
              <a:t>mysql</a:t>
            </a:r>
            <a:r>
              <a:rPr lang="en-US" dirty="0" smtClean="0">
                <a:solidFill>
                  <a:schemeClr val="accent4">
                    <a:lumMod val="75000"/>
                  </a:schemeClr>
                </a:solidFill>
              </a:rPr>
              <a:t>&gt;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smtClean="0">
                <a:solidFill>
                  <a:srgbClr val="0089A4"/>
                </a:solidFill>
                <a:latin typeface="Gentium Basic"/>
              </a:rPr>
              <a:t>Domain Constraint </a:t>
            </a:r>
            <a:r>
              <a:rPr lang="en-IN" b="1" dirty="0">
                <a:solidFill>
                  <a:srgbClr val="0089A4"/>
                </a:solidFill>
                <a:latin typeface="Gentium Basic"/>
              </a:rPr>
              <a:t>=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smtClean="0"/>
              <a:t>. </a:t>
            </a:r>
            <a:r>
              <a:rPr lang="en-IN" dirty="0">
                <a:solidFill>
                  <a:srgbClr val="0089A4"/>
                </a:solidFill>
                <a:latin typeface="Gentium Basic"/>
              </a:rPr>
              <a:t>Data integrity is normally enforced in a database </a:t>
            </a:r>
            <a:r>
              <a:rPr lang="en-IN" dirty="0" smtClean="0">
                <a:solidFill>
                  <a:srgbClr val="0089A4"/>
                </a:solidFill>
                <a:latin typeface="Gentium Basic"/>
              </a:rPr>
              <a:t>by </a:t>
            </a:r>
            <a:r>
              <a:rPr lang="en-IN" dirty="0">
                <a:solidFill>
                  <a:srgbClr val="0089A4"/>
                </a:solidFill>
                <a:latin typeface="Gentium Basic"/>
              </a:rPr>
              <a:t>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smtClean="0">
                <a:solidFill>
                  <a:srgbClr val="006C86"/>
                </a:solidFill>
              </a:rPr>
              <a:t>Referential</a:t>
            </a:r>
            <a:r>
              <a:rPr lang="en-IN" dirty="0" smtClean="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smtClean="0">
                <a:solidFill>
                  <a:srgbClr val="006C86"/>
                </a:solidFill>
              </a:rPr>
              <a:t>Domain</a:t>
            </a:r>
            <a:r>
              <a:rPr lang="en-IN" i="1" dirty="0" smtClean="0">
                <a:solidFill>
                  <a:srgbClr val="006C86"/>
                </a:solidFill>
              </a:rPr>
              <a:t> </a:t>
            </a:r>
            <a:r>
              <a:rPr lang="en-IN" b="1" i="1" dirty="0" smtClean="0">
                <a:solidFill>
                  <a:srgbClr val="006C86"/>
                </a:solidFill>
              </a:rPr>
              <a:t>integrity</a:t>
            </a:r>
            <a:r>
              <a:rPr lang="en-IN" i="1" dirty="0" smtClean="0">
                <a:solidFill>
                  <a:srgbClr val="006C86"/>
                </a:solidFill>
              </a:rPr>
              <a:t> </a:t>
            </a:r>
            <a:r>
              <a:rPr lang="en-IN" dirty="0" smtClean="0">
                <a:solidFill>
                  <a:srgbClr val="006C86"/>
                </a:solidFill>
              </a:rPr>
              <a:t>A </a:t>
            </a:r>
            <a:r>
              <a:rPr lang="en-IN" dirty="0">
                <a:solidFill>
                  <a:srgbClr val="006C86"/>
                </a:solidFill>
              </a:rPr>
              <a:t>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a:t>
            </a:r>
            <a:r>
              <a:rPr lang="en-IN" dirty="0" smtClean="0">
                <a:solidFill>
                  <a:srgbClr val="0089A4"/>
                </a:solidFill>
                <a:latin typeface="Gentium Basic"/>
              </a:rPr>
              <a:t>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 xmlns:p14="http://schemas.microsoft.com/office/powerpoint/2010/main" val="647665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 xmlns:p14="http://schemas.microsoft.com/office/powerpoint/2010/main" val="4242655406"/>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 xmlns:p14="http://schemas.microsoft.com/office/powerpoint/2010/main" val="2508743922"/>
      </p:ext>
    </p:extLst>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 xmlns:p14="http://schemas.microsoft.com/office/powerpoint/2010/main" val="3391323119"/>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 xmlns:p14="http://schemas.microsoft.com/office/powerpoint/2010/main" val="2262634000"/>
      </p:ext>
    </p:extLst>
  </p:cSld>
  <p:clrMapOvr>
    <a:masterClrMapping/>
  </p:clrMapOvr>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 xmlns:p14="http://schemas.microsoft.com/office/powerpoint/2010/main"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 xmlns:p14="http://schemas.microsoft.com/office/powerpoint/2010/main"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72641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616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3182746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smtClean="0">
                <a:solidFill>
                  <a:srgbClr val="006C86"/>
                </a:solidFill>
              </a:rPr>
              <a:t>Data modeling is the process of creating a data model for the data to be stored in a Database. This data model is a conceptual representation of</a:t>
            </a:r>
          </a:p>
          <a:p>
            <a:endParaRPr lang="en-US" sz="2000" dirty="0" smtClean="0">
              <a:solidFill>
                <a:srgbClr val="006C86"/>
              </a:solidFill>
            </a:endParaRPr>
          </a:p>
          <a:p>
            <a:pPr>
              <a:lnSpc>
                <a:spcPct val="150000"/>
              </a:lnSpc>
              <a:buFont typeface="Arial" pitchFamily="34" charset="0"/>
              <a:buChar char="•"/>
            </a:pPr>
            <a:r>
              <a:rPr lang="en-US" sz="2000" dirty="0" smtClean="0">
                <a:solidFill>
                  <a:srgbClr val="006C86"/>
                </a:solidFill>
              </a:rPr>
              <a:t>Data objects</a:t>
            </a:r>
          </a:p>
          <a:p>
            <a:pPr>
              <a:lnSpc>
                <a:spcPct val="150000"/>
              </a:lnSpc>
              <a:buFont typeface="Arial" pitchFamily="34" charset="0"/>
              <a:buChar char="•"/>
            </a:pPr>
            <a:r>
              <a:rPr lang="en-US" sz="2000" dirty="0" smtClean="0">
                <a:solidFill>
                  <a:srgbClr val="006C86"/>
                </a:solidFill>
              </a:rPr>
              <a:t>The associations between different data objects</a:t>
            </a:r>
          </a:p>
          <a:p>
            <a:pPr>
              <a:lnSpc>
                <a:spcPct val="150000"/>
              </a:lnSpc>
              <a:buFont typeface="Arial" pitchFamily="34" charset="0"/>
              <a:buChar char="•"/>
            </a:pPr>
            <a:r>
              <a:rPr lang="en-US" sz="2000" dirty="0" smtClean="0">
                <a:solidFill>
                  <a:srgbClr val="006C86"/>
                </a:solidFill>
              </a:rPr>
              <a:t>The rules.</a:t>
            </a:r>
            <a:endParaRPr lang="en-US" sz="2000" dirty="0">
              <a:solidFill>
                <a:srgbClr val="006C86"/>
              </a:solidFill>
            </a:endParaRPr>
          </a:p>
        </p:txBody>
      </p:sp>
    </p:spTree>
    <p:extLst>
      <p:ext uri="{BB962C8B-B14F-4D97-AF65-F5344CB8AC3E}">
        <p14:creationId xmlns="" xmlns:p14="http://schemas.microsoft.com/office/powerpoint/2010/main" val="1213867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 xmlns:p14="http://schemas.microsoft.com/office/powerpoint/2010/main" val="39043295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 xmlns:p14="http://schemas.microsoft.com/office/powerpoint/2010/main" val="33476875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 xmlns:p14="http://schemas.microsoft.com/office/powerpoint/2010/main" val="14871404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 xmlns:p14="http://schemas.microsoft.com/office/powerpoint/2010/main" val="35044298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 xmlns:p14="http://schemas.microsoft.com/office/powerpoint/2010/main" val="36630945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 xmlns:p14="http://schemas.microsoft.com/office/powerpoint/2010/main" val="17760065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 xmlns:p14="http://schemas.microsoft.com/office/powerpoint/2010/main" val="38445906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238398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12086259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 xmlns:p14="http://schemas.microsoft.com/office/powerpoint/2010/main" val="32466608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 xmlns:p14="http://schemas.microsoft.com/office/powerpoint/2010/main" val="13161453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543534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936997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xmlns="" val="39219545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smtClean="0"/>
              <a:t>Student</a:t>
            </a:r>
            <a:r>
              <a:rPr lang="en-US" sz="2400" dirty="0" smtClean="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gridCol w="1736169"/>
                <a:gridCol w="1736169"/>
                <a:gridCol w="1736169"/>
                <a:gridCol w="1736169"/>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xmlns="" val="626531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69090"/>
            <a:ext cx="8839200" cy="1938992"/>
          </a:xfrm>
          <a:prstGeom prst="rect">
            <a:avLst/>
          </a:prstGeom>
          <a:solidFill>
            <a:schemeClr val="accent3">
              <a:lumMod val="40000"/>
              <a:lumOff val="60000"/>
            </a:schemeClr>
          </a:solidFill>
        </p:spPr>
        <p:txBody>
          <a:bodyPr wrap="square">
            <a:spAutoFit/>
          </a:bodyPr>
          <a:lstStyle/>
          <a:p>
            <a:r>
              <a:rPr lang="en-IN" sz="2000" b="1" dirty="0" smtClean="0">
                <a:latin typeface="Arial" panose="020B0604020202020204" pitchFamily="34" charset="0"/>
                <a:cs typeface="Arial" panose="020B0604020202020204" pitchFamily="34" charset="0"/>
              </a:rPr>
              <a:t>Insert anomaly</a:t>
            </a:r>
            <a:r>
              <a:rPr lang="en-IN" sz="2000" dirty="0" smtClean="0">
                <a:latin typeface="Arial" panose="020B0604020202020204" pitchFamily="34" charset="0"/>
                <a:cs typeface="Arial" panose="020B0604020202020204" pitchFamily="34" charset="0"/>
              </a:rPr>
              <a:t>: </a:t>
            </a:r>
            <a:r>
              <a:rPr lang="en-US" sz="2000" dirty="0" smtClean="0"/>
              <a:t>Suppose for a new admission, until and unless a student opts for a branch, data of the student cannot be inserted, or else we will have to set the branch information as </a:t>
            </a:r>
            <a:r>
              <a:rPr lang="en-US" sz="2000" b="1" dirty="0" smtClean="0"/>
              <a:t>NULL</a:t>
            </a:r>
            <a:r>
              <a:rPr lang="en-US" sz="2000" dirty="0" smtClean="0"/>
              <a:t>.</a:t>
            </a:r>
          </a:p>
          <a:p>
            <a:r>
              <a:rPr lang="en-US" sz="2000" dirty="0" smtClean="0"/>
              <a:t>Also, if we have to insert data of 100 students of same branch, then the branch information will be repeated for all those 100 students.</a:t>
            </a:r>
          </a:p>
          <a:p>
            <a:r>
              <a:rPr lang="en-US" sz="2000" dirty="0" smtClean="0"/>
              <a:t>These scenarios are nothing but </a:t>
            </a:r>
            <a:r>
              <a:rPr lang="en-US" sz="2000" b="1" dirty="0" smtClean="0"/>
              <a:t>Insertion anomalies</a:t>
            </a:r>
            <a:r>
              <a:rPr lang="en-US" sz="2000" dirty="0" smtClean="0"/>
              <a:t>.</a:t>
            </a:r>
          </a:p>
        </p:txBody>
      </p:sp>
      <p:sp>
        <p:nvSpPr>
          <p:cNvPr id="3" name="Rectangle 2"/>
          <p:cNvSpPr/>
          <p:nvPr/>
        </p:nvSpPr>
        <p:spPr>
          <a:xfrm>
            <a:off x="152400" y="3127718"/>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t>
            </a:r>
            <a:r>
              <a:rPr lang="en-IN" sz="2000" b="1" dirty="0" smtClean="0">
                <a:latin typeface="Arial" panose="020B0604020202020204" pitchFamily="34" charset="0"/>
                <a:cs typeface="Arial" panose="020B0604020202020204" pitchFamily="34" charset="0"/>
              </a:rPr>
              <a:t>anomaly</a:t>
            </a:r>
            <a:r>
              <a:rPr lang="en-US" sz="2000" dirty="0" smtClean="0"/>
              <a:t>What if Mr. X leaves the college? or is no longer the HOD of computer science department? In that case all the student records will have to be updated, and if by mistake we miss any record, it will lead to data inconsistency. This is </a:t>
            </a:r>
            <a:r>
              <a:rPr lang="en-US" sz="2000" b="1" dirty="0" smtClean="0"/>
              <a:t>Updation anomaly</a:t>
            </a:r>
            <a:r>
              <a:rPr lang="en-US" sz="2000" dirty="0" smtClean="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smtClean="0"/>
              <a:t>In our </a:t>
            </a:r>
            <a:r>
              <a:rPr lang="en-US" sz="2000" b="1" dirty="0" smtClean="0"/>
              <a:t>Student</a:t>
            </a:r>
            <a:r>
              <a:rPr lang="en-US" sz="2000" dirty="0" smtClean="0"/>
              <a:t> table, two different informations are kept together, Student information and Branch information. Hence, at the end of the academic year, if student records are deleted, we will also lose the branch information. This is </a:t>
            </a:r>
            <a:r>
              <a:rPr lang="en-US" sz="2000" b="1" dirty="0" smtClean="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408683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xmlns="" val="20000"/>
                    </a:ext>
                  </a:extLst>
                </a:gridCol>
                <a:gridCol w="1978709">
                  <a:extLst>
                    <a:ext uri="{9D8B030D-6E8A-4147-A177-3AD203B41FA5}">
                      <a16:colId xmlns:a16="http://schemas.microsoft.com/office/drawing/2014/main" xmlns="" val="20001"/>
                    </a:ext>
                  </a:extLst>
                </a:gridCol>
                <a:gridCol w="1978709">
                  <a:extLst>
                    <a:ext uri="{9D8B030D-6E8A-4147-A177-3AD203B41FA5}">
                      <a16:colId xmlns:a16="http://schemas.microsoft.com/office/drawing/2014/main" xmlns="" val="20002"/>
                    </a:ext>
                  </a:extLst>
                </a:gridCol>
                <a:gridCol w="285813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a:t>
            </a:r>
            <a:r>
              <a:rPr lang="en-US" dirty="0" smtClean="0">
                <a:solidFill>
                  <a:srgbClr val="C41A1A"/>
                </a:solidFill>
                <a:latin typeface="Open sans"/>
              </a:rPr>
              <a:t>Ronald </a:t>
            </a:r>
            <a:r>
              <a:rPr lang="en-US" dirty="0">
                <a:solidFill>
                  <a:srgbClr val="C41A1A"/>
                </a:solidFill>
                <a:latin typeface="Open sans"/>
              </a:rPr>
              <a:t>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xmlns="" val="20000"/>
                    </a:ext>
                  </a:extLst>
                </a:gridCol>
                <a:gridCol w="2282784">
                  <a:extLst>
                    <a:ext uri="{9D8B030D-6E8A-4147-A177-3AD203B41FA5}">
                      <a16:colId xmlns:a16="http://schemas.microsoft.com/office/drawing/2014/main" xmlns="" val="20001"/>
                    </a:ext>
                  </a:extLst>
                </a:gridCol>
                <a:gridCol w="2282784">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2286000">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xmlns="" val="20000"/>
                    </a:ext>
                  </a:extLst>
                </a:gridCol>
                <a:gridCol w="3429000">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smtClean="0">
                <a:solidFill>
                  <a:srgbClr val="222222"/>
                </a:solidFill>
              </a:rPr>
              <a:t>Ronald</a:t>
            </a:r>
            <a:r>
              <a:rPr lang="en-US" dirty="0" smtClean="0">
                <a:solidFill>
                  <a:srgbClr val="333333"/>
                </a:solidFill>
                <a:latin typeface="Open sans"/>
              </a:rPr>
              <a:t>.</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xmlns="" val="20000"/>
                    </a:ext>
                  </a:extLst>
                </a:gridCol>
                <a:gridCol w="3429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0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xmlns="" val="20000"/>
                    </a:ext>
                  </a:extLst>
                </a:gridCol>
                <a:gridCol w="4214843">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smtClean="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xmlns="" val="20000"/>
                    </a:ext>
                  </a:extLst>
                </a:gridCol>
                <a:gridCol w="392909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xmlns="" val="20000"/>
                    </a:ext>
                  </a:extLst>
                </a:gridCol>
                <a:gridCol w="3919736">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gridCol w="2133600">
                  <a:extLst>
                    <a:ext uri="{9D8B030D-6E8A-4147-A177-3AD203B41FA5}">
                      <a16:colId xmlns:a16="http://schemas.microsoft.com/office/drawing/2014/main" xmlns="" val="20002"/>
                    </a:ext>
                  </a:extLst>
                </a:gridCol>
                <a:gridCol w="3048000">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xmlns="" val="20000"/>
                    </a:ext>
                  </a:extLst>
                </a:gridCol>
                <a:gridCol w="2809895">
                  <a:extLst>
                    <a:ext uri="{9D8B030D-6E8A-4147-A177-3AD203B41FA5}">
                      <a16:colId xmlns:a16="http://schemas.microsoft.com/office/drawing/2014/main" xmlns="" val="20001"/>
                    </a:ext>
                  </a:extLst>
                </a:gridCol>
                <a:gridCol w="2809895">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xmlns="" val="20000"/>
                    </a:ext>
                  </a:extLst>
                </a:gridCol>
                <a:gridCol w="2857520">
                  <a:extLst>
                    <a:ext uri="{9D8B030D-6E8A-4147-A177-3AD203B41FA5}">
                      <a16:colId xmlns:a16="http://schemas.microsoft.com/office/drawing/2014/main" xmlns="" val="20001"/>
                    </a:ext>
                  </a:extLst>
                </a:gridCol>
                <a:gridCol w="2857520">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6045141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xmlns="" val="25770535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3227120"/>
              </p:ext>
            </p:extLst>
          </p:nvPr>
        </p:nvGraphicFramePr>
        <p:xfrm>
          <a:off x="-1" y="3350896"/>
          <a:ext cx="9144002" cy="2711741"/>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xmlns="" val="20000"/>
                    </a:ext>
                  </a:extLst>
                </a:gridCol>
                <a:gridCol w="1925053">
                  <a:extLst>
                    <a:ext uri="{9D8B030D-6E8A-4147-A177-3AD203B41FA5}">
                      <a16:colId xmlns:a16="http://schemas.microsoft.com/office/drawing/2014/main" xmlns="" val="20001"/>
                    </a:ext>
                  </a:extLst>
                </a:gridCol>
                <a:gridCol w="1985211">
                  <a:extLst>
                    <a:ext uri="{9D8B030D-6E8A-4147-A177-3AD203B41FA5}">
                      <a16:colId xmlns:a16="http://schemas.microsoft.com/office/drawing/2014/main" xmlns="" val="20002"/>
                    </a:ext>
                  </a:extLst>
                </a:gridCol>
                <a:gridCol w="1968084">
                  <a:extLst>
                    <a:ext uri="{9D8B030D-6E8A-4147-A177-3AD203B41FA5}">
                      <a16:colId xmlns:a16="http://schemas.microsoft.com/office/drawing/2014/main" xmlns="" val="20003"/>
                    </a:ext>
                  </a:extLst>
                </a:gridCol>
                <a:gridCol w="1521075">
                  <a:extLst>
                    <a:ext uri="{9D8B030D-6E8A-4147-A177-3AD203B41FA5}">
                      <a16:colId xmlns:a16="http://schemas.microsoft.com/office/drawing/2014/main" xmlns=""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p14="http://schemas.microsoft.com/office/powerpoint/2010/main" xmlns="" val="140578913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 xmlns:p14="http://schemas.microsoft.com/office/powerpoint/2010/main" val="323412620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 xmlns:p14="http://schemas.microsoft.com/office/powerpoint/2010/main" val="30924858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23002</TotalTime>
  <Words>33130</Words>
  <Application>Microsoft Office PowerPoint</Application>
  <PresentationFormat>On-screen Show (4:3)</PresentationFormat>
  <Paragraphs>4340</Paragraphs>
  <Slides>508</Slides>
  <Notes>9</Notes>
  <HiddenSlides>97</HiddenSlides>
  <MMClips>0</MMClips>
  <ScaleCrop>false</ScaleCrop>
  <HeadingPairs>
    <vt:vector size="4" baseType="variant">
      <vt:variant>
        <vt:lpstr>Theme</vt:lpstr>
      </vt:variant>
      <vt:variant>
        <vt:i4>1</vt:i4>
      </vt:variant>
      <vt:variant>
        <vt:lpstr>Slide Titles</vt:lpstr>
      </vt:variant>
      <vt:variant>
        <vt:i4>508</vt:i4>
      </vt:variant>
    </vt:vector>
  </HeadingPairs>
  <TitlesOfParts>
    <vt:vector size="509"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ENGINES</vt:lpstr>
      <vt:lpstr>ENGINES</vt:lpstr>
      <vt:lpstr>SHOW ENGINES Syntax</vt:lpstr>
      <vt:lpstr>ENGINES</vt:lpstr>
      <vt:lpstr>Slide 110</vt:lpstr>
      <vt:lpstr>SHOW DATABASES Syntax</vt:lpstr>
      <vt:lpstr>Slide 112</vt:lpstr>
      <vt:lpstr>USE DATABASES Syntax</vt:lpstr>
      <vt:lpstr>Slide 114</vt:lpstr>
      <vt:lpstr>Slide 115</vt:lpstr>
      <vt:lpstr>Slide 116</vt:lpstr>
      <vt:lpstr>Slide 117</vt:lpstr>
      <vt:lpstr>Slide 118</vt:lpstr>
      <vt:lpstr>Information Functions</vt:lpstr>
      <vt:lpstr>Slide 120</vt:lpstr>
      <vt:lpstr>Slide 121</vt:lpstr>
      <vt:lpstr>Slide 122</vt:lpstr>
      <vt:lpstr>Information Functions</vt:lpstr>
      <vt:lpstr>Slide 124</vt:lpstr>
      <vt:lpstr>Slide 125</vt:lpstr>
      <vt:lpstr>Slide 126</vt:lpstr>
      <vt:lpstr>EMP &amp; DEPT Table structure</vt:lpstr>
      <vt:lpstr>SHOW COLUMNS Syntax</vt:lpstr>
      <vt:lpstr>Slide 129</vt:lpstr>
      <vt:lpstr>SHOW TABLES Syntax</vt:lpstr>
      <vt:lpstr>Slide 131</vt:lpstr>
      <vt:lpstr>SHOW TABLES STATUS Syntax</vt:lpstr>
      <vt:lpstr>Slide 133</vt:lpstr>
      <vt:lpstr>SHOW VARIABLES Syntax</vt:lpstr>
      <vt:lpstr>Slide 135</vt:lpstr>
      <vt:lpstr>Slide 136</vt:lpstr>
      <vt:lpstr>Slide 137</vt:lpstr>
      <vt:lpstr>Slide 138</vt:lpstr>
      <vt:lpstr>Slide 139</vt:lpstr>
      <vt:lpstr>SELECT CLAUSE</vt:lpstr>
      <vt:lpstr>Capabilities of    SELECT Statement</vt:lpstr>
      <vt:lpstr>Capabilities of    SELECT Statement</vt:lpstr>
      <vt:lpstr>Capabilities of    SELECT Statement</vt:lpstr>
      <vt:lpstr>Capabilities of    SELECT Statement</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There are 3 places where aggregate functions can appear in a query</vt:lpstr>
      <vt:lpstr>Slide 225</vt:lpstr>
      <vt:lpstr>Slide 226</vt:lpstr>
      <vt:lpstr>Slide 227</vt:lpstr>
      <vt:lpstr>Slide 228</vt:lpstr>
      <vt:lpstr>Slide 229</vt:lpstr>
      <vt:lpstr>There are 3 places where aggregate functions can appear in a query</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SHOW CREATE VIEW Syntax</vt:lpstr>
      <vt:lpstr>Slide 423</vt:lpstr>
      <vt:lpstr>Slide 424</vt:lpstr>
      <vt:lpstr>Slide 425</vt:lpstr>
      <vt:lpstr>Slide 426</vt:lpstr>
      <vt:lpstr>SHOW INDEX Syntax</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4539</cp:revision>
  <dcterms:created xsi:type="dcterms:W3CDTF">2015-10-09T06:09:34Z</dcterms:created>
  <dcterms:modified xsi:type="dcterms:W3CDTF">2019-09-27T10:03:35Z</dcterms:modified>
</cp:coreProperties>
</file>